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59"/>
  </p:notesMasterIdLst>
  <p:handoutMasterIdLst>
    <p:handoutMasterId r:id="rId60"/>
  </p:handoutMasterIdLst>
  <p:sldIdLst>
    <p:sldId id="420" r:id="rId2"/>
    <p:sldId id="289" r:id="rId3"/>
    <p:sldId id="263" r:id="rId4"/>
    <p:sldId id="265" r:id="rId5"/>
    <p:sldId id="421" r:id="rId6"/>
    <p:sldId id="266" r:id="rId7"/>
    <p:sldId id="286" r:id="rId8"/>
    <p:sldId id="422" r:id="rId9"/>
    <p:sldId id="313" r:id="rId10"/>
    <p:sldId id="314" r:id="rId11"/>
    <p:sldId id="390" r:id="rId12"/>
    <p:sldId id="391" r:id="rId13"/>
    <p:sldId id="392" r:id="rId14"/>
    <p:sldId id="393" r:id="rId15"/>
    <p:sldId id="394" r:id="rId16"/>
    <p:sldId id="319" r:id="rId17"/>
    <p:sldId id="395" r:id="rId18"/>
    <p:sldId id="396" r:id="rId19"/>
    <p:sldId id="323" r:id="rId20"/>
    <p:sldId id="343" r:id="rId21"/>
    <p:sldId id="327" r:id="rId22"/>
    <p:sldId id="345" r:id="rId23"/>
    <p:sldId id="399" r:id="rId24"/>
    <p:sldId id="426" r:id="rId25"/>
    <p:sldId id="371" r:id="rId26"/>
    <p:sldId id="373" r:id="rId27"/>
    <p:sldId id="387" r:id="rId28"/>
    <p:sldId id="346" r:id="rId29"/>
    <p:sldId id="379" r:id="rId30"/>
    <p:sldId id="338" r:id="rId31"/>
    <p:sldId id="375" r:id="rId32"/>
    <p:sldId id="293" r:id="rId33"/>
    <p:sldId id="428" r:id="rId34"/>
    <p:sldId id="308" r:id="rId35"/>
    <p:sldId id="429" r:id="rId36"/>
    <p:sldId id="431" r:id="rId37"/>
    <p:sldId id="295" r:id="rId38"/>
    <p:sldId id="296" r:id="rId39"/>
    <p:sldId id="381" r:id="rId40"/>
    <p:sldId id="410" r:id="rId41"/>
    <p:sldId id="404" r:id="rId42"/>
    <p:sldId id="403" r:id="rId43"/>
    <p:sldId id="282" r:id="rId44"/>
    <p:sldId id="416" r:id="rId45"/>
    <p:sldId id="415" r:id="rId46"/>
    <p:sldId id="432" r:id="rId47"/>
    <p:sldId id="407" r:id="rId48"/>
    <p:sldId id="402" r:id="rId49"/>
    <p:sldId id="419" r:id="rId50"/>
    <p:sldId id="417" r:id="rId51"/>
    <p:sldId id="405" r:id="rId52"/>
    <p:sldId id="406" r:id="rId53"/>
    <p:sldId id="411" r:id="rId54"/>
    <p:sldId id="412" r:id="rId55"/>
    <p:sldId id="413" r:id="rId56"/>
    <p:sldId id="414" r:id="rId57"/>
    <p:sldId id="408" r:id="rId58"/>
  </p:sldIdLst>
  <p:sldSz cx="9144000" cy="6858000" type="screen4x3"/>
  <p:notesSz cx="7010400" cy="9296400"/>
  <p:custDataLst>
    <p:tags r:id="rId61"/>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8BA"/>
    <a:srgbClr val="D7D6B7"/>
    <a:srgbClr val="CFCEA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8" autoAdjust="0"/>
    <p:restoredTop sz="53807" autoAdjust="0"/>
  </p:normalViewPr>
  <p:slideViewPr>
    <p:cSldViewPr>
      <p:cViewPr varScale="1">
        <p:scale>
          <a:sx n="39" d="100"/>
          <a:sy n="39" d="100"/>
        </p:scale>
        <p:origin x="2256" y="60"/>
      </p:cViewPr>
      <p:guideLst>
        <p:guide orient="horz" pos="2160"/>
        <p:guide pos="2880"/>
      </p:guideLst>
    </p:cSldViewPr>
  </p:slideViewPr>
  <p:outlineViewPr>
    <p:cViewPr>
      <p:scale>
        <a:sx n="33" d="100"/>
        <a:sy n="33" d="100"/>
      </p:scale>
      <p:origin x="0" y="424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028" y="5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lvl1pPr>
          </a:lstStyle>
          <a:p>
            <a:pPr>
              <a:defRPr/>
            </a:pPr>
            <a:fld id="{AFB2E5F6-8F1E-44A8-9431-5476811128E6}" type="datetimeFigureOut">
              <a:rPr lang="en-US"/>
              <a:pPr>
                <a:defRPr/>
              </a:pPr>
              <a:t>11/2/2016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C6AA1AB-BACC-4224-9B28-15B237577EF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3D62914-6DFA-4A52-BE61-E5065D5CFA1C}" type="datetimeFigureOut">
              <a:rPr lang="en-US"/>
              <a:pPr>
                <a:defRPr/>
              </a:pPr>
              <a:t>11/2/2016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32BD9F6-08D3-48BD-9BDE-5BAE863D4C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22E21D-CFF7-4F18-969F-8AECFEFB6103}" type="slidenum">
              <a:rPr lang="en-US" altLang="en-US" smtClean="0"/>
              <a:pPr>
                <a:spcBef>
                  <a:spcPct val="0"/>
                </a:spcBef>
              </a:pPr>
              <a:t>0</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3288" eaLnBrk="1" hangingPunct="1">
              <a:spcBef>
                <a:spcPct val="0"/>
              </a:spcBef>
            </a:pPr>
            <a:r>
              <a:rPr lang="en-US" altLang="en-US"/>
              <a:t>We are now going to move on to </a:t>
            </a:r>
            <a:r>
              <a:rPr lang="en-US" altLang="en-US" b="1"/>
              <a:t>* </a:t>
            </a:r>
            <a:r>
              <a:rPr lang="en-US" altLang="en-US"/>
              <a:t>accessing and logging into “MyLCI.”</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F7389A-B340-4E5D-B980-9AB910F9B422}" type="slidenum">
              <a:rPr lang="en-US" altLang="en-US" smtClean="0"/>
              <a:pPr>
                <a:spcBef>
                  <a:spcPct val="0"/>
                </a:spcBef>
              </a:pPr>
              <a:t>9</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To access “MyLCI,” click on </a:t>
            </a:r>
            <a:r>
              <a:rPr lang="en-US" altLang="en-US" b="1" dirty="0"/>
              <a:t>* </a:t>
            </a:r>
            <a:r>
              <a:rPr lang="en-US" altLang="en-US" dirty="0"/>
              <a:t>the MyLCI link at the top of the associations main page.</a:t>
            </a:r>
          </a:p>
          <a:p>
            <a:pPr eaLnBrk="1" hangingPunct="1"/>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B071E6-CDF1-4869-8F7A-B184B4803007}" type="slidenum">
              <a:rPr lang="en-US" altLang="en-US" smtClean="0"/>
              <a:pPr>
                <a:spcBef>
                  <a:spcPct val="0"/>
                </a:spcBef>
              </a:pPr>
              <a:t>10</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925" eaLnBrk="1" hangingPunct="1"/>
            <a:r>
              <a:rPr lang="en-US" altLang="en-US" dirty="0"/>
              <a:t>If you used MyLCI in the past, you will be able to use your previous </a:t>
            </a:r>
            <a:r>
              <a:rPr lang="en-US" altLang="en-US" b="1" dirty="0"/>
              <a:t>* </a:t>
            </a:r>
            <a:r>
              <a:rPr lang="en-US" altLang="en-US" dirty="0"/>
              <a:t>username and password to access MyLCI.  If you have forgotten your password, simply </a:t>
            </a:r>
            <a:r>
              <a:rPr lang="en-US" altLang="en-US" b="1" dirty="0"/>
              <a:t>* </a:t>
            </a:r>
            <a:r>
              <a:rPr lang="en-US" altLang="en-US" dirty="0"/>
              <a:t>click the “Forgot your User Name or Password?” link, where you will be prompted to answer one of your security questions. </a:t>
            </a:r>
          </a:p>
          <a:p>
            <a:pPr defTabSz="923925" eaLnBrk="1" hangingPunct="1"/>
            <a:endParaRPr lang="en-US" altLang="en-US" dirty="0"/>
          </a:p>
          <a:p>
            <a:pPr defTabSz="923925" eaLnBrk="1" hangingPunct="1"/>
            <a:r>
              <a:rPr lang="en-US" altLang="en-US" dirty="0"/>
              <a:t>If you are a new officer, you will need to create your username and password by </a:t>
            </a:r>
            <a:r>
              <a:rPr lang="en-US" altLang="en-US" b="1" dirty="0"/>
              <a:t>* </a:t>
            </a:r>
            <a:r>
              <a:rPr lang="en-US" altLang="en-US" dirty="0"/>
              <a:t>clicking the “New User? Click here to register now” link and following the screen prompts.  Let’s assume that everyone is a first-time officer and have never used MyLCI before and click this link to create an account. </a:t>
            </a:r>
          </a:p>
          <a:p>
            <a:pPr defTabSz="923925" eaLnBrk="1" hangingPunct="1"/>
            <a:endParaRPr lang="en-US" altLang="en-US" dirty="0"/>
          </a:p>
          <a:p>
            <a:pPr defTabSz="923925" eaLnBrk="1" hangingPunct="1"/>
            <a:endParaRPr lang="en-US" altLang="en-US" dirty="0"/>
          </a:p>
          <a:p>
            <a:pPr defTabSz="923925" eaLnBrk="1" hangingPunct="1"/>
            <a:endParaRPr lang="en-US" altLang="en-US" dirty="0"/>
          </a:p>
          <a:p>
            <a:pPr defTabSz="923925" eaLnBrk="1" hangingPunct="1"/>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892E8B-E3F3-4C26-A175-5A118150B92E}" type="slidenum">
              <a:rPr lang="en-US" altLang="en-US" smtClean="0"/>
              <a:pPr>
                <a:spcBef>
                  <a:spcPct val="0"/>
                </a:spcBef>
              </a:pPr>
              <a:t>11</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925" eaLnBrk="1" hangingPunct="1"/>
            <a:r>
              <a:rPr lang="en-US" altLang="en-US" dirty="0"/>
              <a:t>On the next page you are prompted to </a:t>
            </a:r>
            <a:r>
              <a:rPr lang="en-US" altLang="en-US" b="1" dirty="0"/>
              <a:t>* </a:t>
            </a:r>
            <a:r>
              <a:rPr lang="en-US" altLang="en-US" dirty="0"/>
              <a:t>enter your member number, </a:t>
            </a:r>
            <a:r>
              <a:rPr lang="en-US" altLang="en-US" b="1" dirty="0"/>
              <a:t>* </a:t>
            </a:r>
            <a:r>
              <a:rPr lang="en-US" altLang="en-US" dirty="0"/>
              <a:t>type the letters displayed in the word verification box, and </a:t>
            </a:r>
            <a:r>
              <a:rPr lang="en-US" altLang="en-US" b="1" dirty="0"/>
              <a:t>* </a:t>
            </a:r>
            <a:r>
              <a:rPr lang="en-US" altLang="en-US" dirty="0"/>
              <a:t>click submit.  If you don’t know your member number, look at the letter/e-mail that was sent to you when the new</a:t>
            </a:r>
            <a:r>
              <a:rPr lang="en-US" altLang="en-US" baseline="0" dirty="0"/>
              <a:t> </a:t>
            </a:r>
            <a:r>
              <a:rPr lang="en-US" altLang="en-US" dirty="0"/>
              <a:t>officers were reported.  Your previous club secretary, president, or the district office can also provide you with your member number. You can also find it on your previous per capita invoices.  </a:t>
            </a:r>
          </a:p>
          <a:p>
            <a:pPr defTabSz="923925" eaLnBrk="1" hangingPunct="1"/>
            <a:endParaRPr lang="en-US" altLang="en-US" dirty="0"/>
          </a:p>
          <a:p>
            <a:pPr defTabSz="923925" eaLnBrk="1" hangingPunct="1"/>
            <a:endParaRPr lang="en-US" altLang="en-US" dirty="0"/>
          </a:p>
          <a:p>
            <a:pPr defTabSz="923925" eaLnBrk="1" hangingPunct="1"/>
            <a:endParaRPr lang="en-US" altLang="en-US" dirty="0"/>
          </a:p>
          <a:p>
            <a:pPr defTabSz="923925" eaLnBrk="1" hangingPunct="1"/>
            <a:endParaRPr lang="en-US" altLang="en-US" dirty="0"/>
          </a:p>
          <a:p>
            <a:pPr defTabSz="923925" eaLnBrk="1" hangingPunct="1"/>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91B244-B871-48B2-87C6-653D4C8A5E7F}" type="slidenum">
              <a:rPr lang="en-US" altLang="en-US" smtClean="0"/>
              <a:pPr>
                <a:spcBef>
                  <a:spcPct val="0"/>
                </a:spcBef>
              </a:pPr>
              <a:t>12</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701675" y="4416425"/>
            <a:ext cx="5608638" cy="433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300" dirty="0"/>
              <a:t>In the next section you are prompted to enter your address, club name, your first and last name, and your spouse companion’s name.</a:t>
            </a:r>
          </a:p>
          <a:p>
            <a:pPr eaLnBrk="1" hangingPunct="1"/>
            <a:r>
              <a:rPr lang="en-US" altLang="en-US" sz="1300" dirty="0"/>
              <a:t>* Next you enter the user name and password you will use to access MyLCI. Passwords </a:t>
            </a:r>
            <a:r>
              <a:rPr lang="en-US" altLang="en-US" sz="1300" b="1" dirty="0"/>
              <a:t>ARE</a:t>
            </a:r>
            <a:r>
              <a:rPr lang="en-US" altLang="en-US" sz="1300" dirty="0"/>
              <a:t> case sensitive. You will also enter your e-mail address twice. You must be the only person using this email address in our system.  Both of these requirements help to protect the privacy of your club member’s data. </a:t>
            </a:r>
            <a:r>
              <a:rPr lang="en-US" altLang="en-US" dirty="0"/>
              <a:t> </a:t>
            </a:r>
          </a:p>
          <a:p>
            <a:pPr eaLnBrk="1" hangingPunct="1"/>
            <a:r>
              <a:rPr lang="en-US" altLang="en-US" sz="1300" b="1" dirty="0"/>
              <a:t>* </a:t>
            </a:r>
            <a:r>
              <a:rPr lang="en-US" altLang="en-US" sz="1300" dirty="0"/>
              <a:t>Next you will select two security questions from the pre-defined list, or type your own, and enter their answers. These questions will be used to help you if you forget your user name or password.  The answers are also case sensitive.</a:t>
            </a:r>
          </a:p>
          <a:p>
            <a:pPr eaLnBrk="1" hangingPunct="1"/>
            <a:r>
              <a:rPr lang="en-US" altLang="en-US" sz="1300" dirty="0"/>
              <a:t>* Lastly, you will then need to agree to the terms and conditions associated with the site, review the privacy policy and * click Submit; </a:t>
            </a:r>
          </a:p>
          <a:p>
            <a:pPr eaLnBrk="1" hangingPunct="1"/>
            <a:r>
              <a:rPr lang="en-US" altLang="en-US" sz="1300" b="1" dirty="0"/>
              <a:t>* </a:t>
            </a:r>
            <a:r>
              <a:rPr lang="en-US" altLang="en-US" sz="1300" dirty="0"/>
              <a:t>after which you will receive your confirmation of registration.</a:t>
            </a:r>
            <a:endParaRPr lang="en-US" altLang="en-US" sz="1400" b="1" u="sng" dirty="0"/>
          </a:p>
          <a:p>
            <a:pPr eaLnBrk="1" hangingPunct="1"/>
            <a:endParaRPr lang="en-US" altLang="en-US" sz="1300"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5BA84E-5B50-4992-8083-5DCC52B86EFE}" type="slidenum">
              <a:rPr lang="en-US" altLang="en-US" smtClean="0"/>
              <a:pPr>
                <a:spcBef>
                  <a:spcPct val="0"/>
                </a:spcBef>
              </a:pPr>
              <a:t>13</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xfrm>
            <a:off x="701675" y="4416425"/>
            <a:ext cx="5608638" cy="433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cs typeface="Times New Roman" panose="02020603050405020304" pitchFamily="18" charset="0"/>
              </a:rPr>
              <a:t>The next time you want to login to MyLCI, you will </a:t>
            </a:r>
            <a:r>
              <a:rPr lang="en-US" altLang="en-US"/>
              <a:t>simply enter your </a:t>
            </a:r>
            <a:r>
              <a:rPr lang="en-US" altLang="en-US" b="1"/>
              <a:t>*</a:t>
            </a:r>
            <a:r>
              <a:rPr lang="en-US" altLang="en-US"/>
              <a:t> user name and password on the MyLCI logon page.</a:t>
            </a:r>
          </a:p>
          <a:p>
            <a:pPr eaLnBrk="1" hangingPunct="1"/>
            <a:endParaRPr lang="en-US" altLang="en-US" sz="130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AA0A25-BA9B-42A1-A76C-3246DB1E51D7}" type="slidenum">
              <a:rPr lang="en-US" altLang="en-US" smtClean="0"/>
              <a:pPr>
                <a:spcBef>
                  <a:spcPct val="0"/>
                </a:spcBef>
              </a:pPr>
              <a:t>14</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3288" eaLnBrk="1" hangingPunct="1">
              <a:spcBef>
                <a:spcPct val="0"/>
              </a:spcBef>
            </a:pPr>
            <a:r>
              <a:rPr lang="en-US" altLang="en-US" dirty="0"/>
              <a:t>Thus far, we started at the Lionsclubs.org website and navigated to the “MyLCI” logon page.  Then because we hadn’t previously registered a user name and password we went through the registration process.  Remember you only need to perform the registration process once if you have never accessed the site before. In the future, you will simply type your user name and password in the “MyLCI” logon page.</a:t>
            </a:r>
          </a:p>
          <a:p>
            <a:pPr defTabSz="903288" eaLnBrk="1" hangingPunct="1">
              <a:spcBef>
                <a:spcPct val="0"/>
              </a:spcBef>
            </a:pPr>
            <a:r>
              <a:rPr lang="en-US" altLang="en-US" b="1" dirty="0">
                <a:cs typeface="Times New Roman" panose="02020603050405020304" pitchFamily="18" charset="0"/>
              </a:rPr>
              <a:t>* </a:t>
            </a:r>
            <a:r>
              <a:rPr lang="en-US" altLang="en-US" dirty="0">
                <a:cs typeface="Times New Roman" panose="02020603050405020304" pitchFamily="18" charset="0"/>
              </a:rPr>
              <a:t>Now I going to review the site’s overview. </a:t>
            </a:r>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0204DB-C77A-4228-9819-A597A19B25E7}" type="slidenum">
              <a:rPr lang="en-US" altLang="en-US" smtClean="0"/>
              <a:pPr>
                <a:spcBef>
                  <a:spcPct val="0"/>
                </a:spcBef>
              </a:pPr>
              <a:t>15</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lnSpc>
                <a:spcPct val="80000"/>
              </a:lnSpc>
              <a:defRPr/>
            </a:pPr>
            <a:r>
              <a:rPr lang="en-US" dirty="0"/>
              <a:t>Once your term has started, after logging in you will see the Club Officer Home page. </a:t>
            </a:r>
            <a:r>
              <a:rPr lang="en-US" b="1" dirty="0"/>
              <a:t>* </a:t>
            </a:r>
            <a:r>
              <a:rPr lang="en-US" dirty="0"/>
              <a:t>The officer or chairperson roles that are active in our database for you will be displayed.</a:t>
            </a:r>
            <a:r>
              <a:rPr lang="en-US" baseline="0" dirty="0"/>
              <a:t> </a:t>
            </a:r>
            <a:r>
              <a:rPr lang="en-US" dirty="0"/>
              <a:t>On this page, you will also see what we call the Support Panel on the right side.  This section contains information to help you use the web site.</a:t>
            </a:r>
            <a:r>
              <a:rPr lang="en-US" b="1" dirty="0"/>
              <a:t>*</a:t>
            </a:r>
            <a:r>
              <a:rPr lang="en-US" dirty="0"/>
              <a:t> Click on this blue Support Center bar to maximize the Support Center so you can see more of its assistance features. Here you will see the link to access </a:t>
            </a:r>
            <a:r>
              <a:rPr lang="en-US" b="1" dirty="0"/>
              <a:t>*</a:t>
            </a:r>
            <a:r>
              <a:rPr lang="en-US" dirty="0"/>
              <a:t> the Training Area.</a:t>
            </a:r>
          </a:p>
          <a:p>
            <a:pPr marL="171450" indent="-171450" eaLnBrk="1" hangingPunct="1">
              <a:lnSpc>
                <a:spcPct val="80000"/>
              </a:lnSpc>
              <a:defRPr/>
            </a:pPr>
            <a:r>
              <a:rPr lang="en-US" dirty="0"/>
              <a:t>When you want to see less of the Support Center and more of your main page, </a:t>
            </a:r>
            <a:r>
              <a:rPr lang="en-US" b="1" dirty="0"/>
              <a:t>* </a:t>
            </a:r>
            <a:r>
              <a:rPr lang="en-US" dirty="0"/>
              <a:t>click on the minimize icon </a:t>
            </a:r>
            <a:r>
              <a:rPr lang="en-US" b="1" dirty="0"/>
              <a:t>* </a:t>
            </a:r>
            <a:r>
              <a:rPr lang="en-US" dirty="0"/>
              <a:t>. </a:t>
            </a:r>
          </a:p>
          <a:p>
            <a:pPr eaLnBrk="1" hangingPunct="1">
              <a:lnSpc>
                <a:spcPct val="80000"/>
              </a:lnSpc>
              <a:spcBef>
                <a:spcPct val="0"/>
              </a:spcBef>
              <a:defRPr/>
            </a:pPr>
            <a:r>
              <a:rPr lang="en-US" dirty="0"/>
              <a:t>* The menu at the top of your page may not look like this one, for the menu options displayed vary according to role. The menu is different depending on the role that you have.  The district governor will see different options than a Club President and Club Secretary. The zone and district level can see club level reports.  </a:t>
            </a:r>
          </a:p>
          <a:p>
            <a:pPr eaLnBrk="1" hangingPunct="1">
              <a:lnSpc>
                <a:spcPct val="80000"/>
              </a:lnSpc>
              <a:defRPr/>
            </a:pPr>
            <a:r>
              <a:rPr lang="en-US" b="1" dirty="0"/>
              <a:t>* </a:t>
            </a:r>
            <a:r>
              <a:rPr lang="en-US" dirty="0"/>
              <a:t>You will see a “My Leo Club” menu option  if your club sponsors one or more Leo clubs.</a:t>
            </a:r>
          </a:p>
          <a:p>
            <a:pPr eaLnBrk="1" hangingPunct="1">
              <a:lnSpc>
                <a:spcPct val="80000"/>
              </a:lnSpc>
              <a:defRPr/>
            </a:pPr>
            <a:r>
              <a:rPr lang="en-US" b="1" dirty="0"/>
              <a:t>* </a:t>
            </a:r>
            <a:r>
              <a:rPr lang="en-US" dirty="0"/>
              <a:t>Select “My Lions Club” for links pertaining to the Lions club where your primary membership is. </a:t>
            </a:r>
          </a:p>
          <a:p>
            <a:pPr eaLnBrk="1" hangingPunct="1">
              <a:lnSpc>
                <a:spcPct val="80000"/>
              </a:lnSpc>
              <a:defRPr/>
            </a:pPr>
            <a:r>
              <a:rPr lang="en-US" dirty="0"/>
              <a:t>* The “My District/My Multiple District” links contain information about your district or multiple district  and the officers and chairpersons, officers and conventions. </a:t>
            </a:r>
          </a:p>
          <a:p>
            <a:pPr eaLnBrk="1" hangingPunct="1">
              <a:lnSpc>
                <a:spcPct val="80000"/>
              </a:lnSpc>
              <a:defRPr/>
            </a:pPr>
            <a:r>
              <a:rPr lang="en-US" dirty="0"/>
              <a:t>Next, let’s look at each of the sub-sections or panels in more detail. </a:t>
            </a:r>
          </a:p>
          <a:p>
            <a:pPr marL="171450" indent="-171450" eaLnBrk="1" hangingPunct="1">
              <a:lnSpc>
                <a:spcPct val="80000"/>
              </a:lnSpc>
              <a:buFontTx/>
              <a:buChar char="•"/>
              <a:defRPr/>
            </a:pPr>
            <a:endParaRPr lang="en-US" dirty="0"/>
          </a:p>
          <a:p>
            <a:pPr marL="171450" indent="-171450" eaLnBrk="1" hangingPunct="1">
              <a:lnSpc>
                <a:spcPct val="80000"/>
              </a:lnSpc>
              <a:defRPr/>
            </a:pPr>
            <a:endParaRPr lang="en-US" dirty="0"/>
          </a:p>
          <a:p>
            <a:pPr marL="171450" indent="-171450" eaLnBrk="1" hangingPunct="1">
              <a:lnSpc>
                <a:spcPct val="80000"/>
              </a:lnSpc>
              <a:defRPr/>
            </a:pPr>
            <a:endParaRPr lang="en-US" sz="700" dirty="0"/>
          </a:p>
          <a:p>
            <a:pPr marL="171450" indent="-171450" eaLnBrk="1" hangingPunct="1">
              <a:lnSpc>
                <a:spcPct val="80000"/>
              </a:lnSpc>
              <a:defRPr/>
            </a:pPr>
            <a:endParaRPr lang="en-US" sz="700" dirty="0"/>
          </a:p>
          <a:p>
            <a:pPr marL="171450" indent="-171450" eaLnBrk="1" hangingPunct="1">
              <a:lnSpc>
                <a:spcPct val="80000"/>
              </a:lnSpc>
              <a:defRPr/>
            </a:pPr>
            <a:endParaRPr lang="en-US" sz="700" dirty="0"/>
          </a:p>
          <a:p>
            <a:pPr marL="171450" indent="-171450" eaLnBrk="1" hangingPunct="1">
              <a:lnSpc>
                <a:spcPct val="80000"/>
              </a:lnSpc>
              <a:defRPr/>
            </a:pPr>
            <a:endParaRPr lang="en-US" sz="700" dirty="0"/>
          </a:p>
          <a:p>
            <a:pPr marL="171450" indent="-171450" eaLnBrk="1" hangingPunct="1">
              <a:lnSpc>
                <a:spcPct val="80000"/>
              </a:lnSpc>
              <a:defRPr/>
            </a:pPr>
            <a:endParaRPr lang="en-US" sz="700" dirty="0"/>
          </a:p>
          <a:p>
            <a:pPr marL="171450" indent="-171450" eaLnBrk="1" hangingPunct="1">
              <a:lnSpc>
                <a:spcPct val="80000"/>
              </a:lnSpc>
              <a:defRPr/>
            </a:pPr>
            <a:endParaRPr lang="en-US" sz="700"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D3F67F-CE7C-4F63-BD97-DA02C3C734D5}" type="slidenum">
              <a:rPr lang="en-US" altLang="en-US" smtClean="0"/>
              <a:pPr>
                <a:spcBef>
                  <a:spcPct val="0"/>
                </a:spcBef>
              </a:pPr>
              <a:t>16</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defTabSz="924458" eaLnBrk="1" hangingPunct="1">
              <a:defRPr/>
            </a:pPr>
            <a:endParaRPr lang="en-US" b="1" dirty="0">
              <a:cs typeface="Times New Roman" pitchFamily="18" charset="0"/>
            </a:endParaRPr>
          </a:p>
          <a:p>
            <a:pPr defTabSz="924458" eaLnBrk="1" hangingPunct="1">
              <a:defRPr/>
            </a:pPr>
            <a:r>
              <a:rPr lang="en-US" dirty="0"/>
              <a:t>In the middle of the page you will see some small subsections or panels with information specific to your club.</a:t>
            </a:r>
          </a:p>
          <a:p>
            <a:pPr eaLnBrk="1" hangingPunct="1">
              <a:defRPr/>
            </a:pPr>
            <a:endParaRPr lang="en-US" dirty="0"/>
          </a:p>
          <a:p>
            <a:pPr eaLnBrk="1" hangingPunct="1">
              <a:spcBef>
                <a:spcPts val="0"/>
              </a:spcBef>
              <a:defRPr/>
            </a:pPr>
            <a:r>
              <a:rPr lang="en-US" b="1" dirty="0"/>
              <a:t>* </a:t>
            </a:r>
            <a:r>
              <a:rPr lang="en-US" dirty="0"/>
              <a:t>The “My Tasks” section shows a list of tasks customized to your role and your club. In this panel, you see a notification that a member has a missing or invalid number. To take action on a task in this section, you can simply </a:t>
            </a:r>
            <a:r>
              <a:rPr lang="en-US" b="1" dirty="0"/>
              <a:t>*</a:t>
            </a:r>
            <a:r>
              <a:rPr lang="en-US" dirty="0"/>
              <a:t> click on the red arrow and the web page you need to take care of that task will be displayed.</a:t>
            </a:r>
          </a:p>
          <a:p>
            <a:pPr eaLnBrk="1" hangingPunct="1">
              <a:spcBef>
                <a:spcPts val="0"/>
              </a:spcBef>
              <a:defRPr/>
            </a:pPr>
            <a:r>
              <a:rPr lang="en-US" dirty="0"/>
              <a:t> </a:t>
            </a:r>
          </a:p>
          <a:p>
            <a:pPr eaLnBrk="1" hangingPunct="1">
              <a:spcBef>
                <a:spcPts val="0"/>
              </a:spcBef>
              <a:defRPr/>
            </a:pPr>
            <a:r>
              <a:rPr lang="en-US" b="1" dirty="0"/>
              <a:t>* </a:t>
            </a:r>
            <a:r>
              <a:rPr lang="en-US" dirty="0"/>
              <a:t>The “My Members” section shows your club’s membership reporting status and the count of members by member type.  </a:t>
            </a:r>
            <a:r>
              <a:rPr lang="en-US" b="1" dirty="0"/>
              <a:t>* </a:t>
            </a:r>
            <a:r>
              <a:rPr lang="en-US" dirty="0"/>
              <a:t>We can see that this club has reported their membership status every month except May.</a:t>
            </a:r>
          </a:p>
          <a:p>
            <a:pPr eaLnBrk="1" hangingPunct="1">
              <a:spcBef>
                <a:spcPts val="0"/>
              </a:spcBef>
              <a:defRPr/>
            </a:pPr>
            <a:endParaRPr lang="en-US" dirty="0"/>
          </a:p>
          <a:p>
            <a:pPr defTabSz="924458" eaLnBrk="1" hangingPunct="1">
              <a:spcBef>
                <a:spcPts val="0"/>
              </a:spcBef>
              <a:defRPr/>
            </a:pPr>
            <a:r>
              <a:rPr lang="en-US" b="1" dirty="0"/>
              <a:t>* </a:t>
            </a:r>
            <a:r>
              <a:rPr lang="en-US" dirty="0"/>
              <a:t>The “My Club” section displays the information on your club meetings that is in the data base.  This is the same information that users of the Lionsclubs.org / “Find a Club” feature will see. You can click on the * “Edit” link  to update your meeting information. </a:t>
            </a:r>
          </a:p>
          <a:p>
            <a:pPr eaLnBrk="1" hangingPunct="1">
              <a:spcBef>
                <a:spcPts val="0"/>
              </a:spcBef>
              <a:defRPr/>
            </a:pPr>
            <a:endParaRPr lang="en-US" dirty="0"/>
          </a:p>
          <a:p>
            <a:pPr defTabSz="924458" eaLnBrk="1" hangingPunct="1">
              <a:spcBef>
                <a:spcPts val="0"/>
              </a:spcBef>
              <a:defRPr/>
            </a:pPr>
            <a:r>
              <a:rPr lang="en-US" b="1" dirty="0"/>
              <a:t>* </a:t>
            </a:r>
            <a:r>
              <a:rPr lang="en-US" dirty="0"/>
              <a:t>The “My Service Activities” panel displays your club’s most recent service activity and a summary of your club’s service activity for the year.  The “More Service Activities” *link will take you to the main service activity page where you can add, update and search for service activities. </a:t>
            </a:r>
          </a:p>
          <a:p>
            <a:pPr defTabSz="924458" eaLnBrk="1" hangingPunct="1">
              <a:spcBef>
                <a:spcPts val="0"/>
              </a:spcBef>
              <a:defRPr/>
            </a:pPr>
            <a:endParaRPr lang="en-US" dirty="0"/>
          </a:p>
          <a:p>
            <a:pPr defTabSz="924458" eaLnBrk="1" hangingPunct="1">
              <a:spcBef>
                <a:spcPts val="0"/>
              </a:spcBef>
              <a:defRPr/>
            </a:pPr>
            <a:r>
              <a:rPr lang="en-US" b="1" dirty="0"/>
              <a:t>*</a:t>
            </a:r>
            <a:r>
              <a:rPr lang="en-US" dirty="0"/>
              <a:t> The “My Info” section displays your own contact information. You can click the Edit link to update your contact information.</a:t>
            </a:r>
          </a:p>
          <a:p>
            <a:pPr eaLnBrk="1" hangingPunct="1">
              <a:spcBef>
                <a:spcPts val="0"/>
              </a:spcBef>
              <a:defRPr/>
            </a:pPr>
            <a:endParaRPr lang="en-US" dirty="0"/>
          </a:p>
          <a:p>
            <a:pPr eaLnBrk="1" hangingPunct="1">
              <a:spcBef>
                <a:spcPts val="0"/>
              </a:spcBef>
              <a:defRPr/>
            </a:pPr>
            <a:r>
              <a:rPr lang="en-US" b="1" dirty="0"/>
              <a:t>* </a:t>
            </a:r>
            <a:r>
              <a:rPr lang="en-US" dirty="0"/>
              <a:t>The “My Officers” section shows your Region and Zone officers as well as the other members of your club’s leadership team.  </a:t>
            </a:r>
            <a:endParaRPr lang="en-US" sz="800" u="sng" dirty="0"/>
          </a:p>
          <a:p>
            <a:pPr defTabSz="924458" eaLnBrk="1" hangingPunct="1">
              <a:spcBef>
                <a:spcPts val="0"/>
              </a:spcBef>
              <a:defRPr/>
            </a:pPr>
            <a:endParaRPr lang="en-US" u="sng" dirty="0"/>
          </a:p>
          <a:p>
            <a:pPr defTabSz="924458" eaLnBrk="1" hangingPunct="1">
              <a:spcBef>
                <a:spcPts val="0"/>
              </a:spcBef>
              <a:defRPr/>
            </a:pPr>
            <a:endParaRPr lang="en-US" u="sng" dirty="0"/>
          </a:p>
          <a:p>
            <a:pPr eaLnBrk="1" hangingPunct="1">
              <a:spcBef>
                <a:spcPts val="0"/>
              </a:spcBef>
              <a:defRPr/>
            </a:pPr>
            <a:endParaRPr lang="en-US" u="sng"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6EDB8C-F507-41A2-931D-C6CC432D7609}" type="slidenum">
              <a:rPr lang="en-US" altLang="en-US" smtClean="0"/>
              <a:pPr>
                <a:spcBef>
                  <a:spcPct val="0"/>
                </a:spcBef>
              </a:pPr>
              <a:t>17</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3288" eaLnBrk="1" hangingPunct="1">
              <a:spcBef>
                <a:spcPct val="0"/>
              </a:spcBef>
            </a:pPr>
            <a:r>
              <a:rPr lang="en-US" altLang="en-US"/>
              <a:t>Now that you have logged on and know how to navigate “MyLCI” using menus and the support center panel, </a:t>
            </a:r>
            <a:r>
              <a:rPr lang="en-US" altLang="en-US" b="1"/>
              <a:t>*</a:t>
            </a:r>
            <a:r>
              <a:rPr lang="en-US" altLang="en-US"/>
              <a:t> you are now ready to view your club’s members. </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B89A18-ACE9-43EA-9E8D-F735BD72C75B}" type="slidenum">
              <a:rPr lang="en-US" altLang="en-US" smtClean="0"/>
              <a:pPr>
                <a:spcBef>
                  <a:spcPct val="0"/>
                </a:spcBef>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defRPr/>
            </a:pPr>
            <a:r>
              <a:rPr lang="en-US" altLang="en-US" dirty="0">
                <a:cs typeface="Times New Roman" panose="02020603050405020304" pitchFamily="18" charset="0"/>
              </a:rPr>
              <a:t>We know that our club officers are some of the busiest people in their club.  Through this virtual training session we hope to help you quickly learn to use some tools designed to make it easier to fulfill your role as a club treasurer</a:t>
            </a:r>
            <a:r>
              <a:rPr lang="en-US" altLang="en-US" b="1" dirty="0">
                <a:cs typeface="Times New Roman" panose="02020603050405020304" pitchFamily="18" charset="0"/>
              </a:rPr>
              <a:t>.  </a:t>
            </a:r>
            <a:r>
              <a:rPr lang="en-US" altLang="en-US" dirty="0">
                <a:cs typeface="Times New Roman" panose="02020603050405020304" pitchFamily="18" charset="0"/>
              </a:rPr>
              <a:t>T</a:t>
            </a:r>
            <a:r>
              <a:rPr lang="en-US" altLang="en-US" dirty="0"/>
              <a:t>oday we are going to:</a:t>
            </a:r>
          </a:p>
          <a:p>
            <a:pPr defTabSz="930275" eaLnBrk="1" hangingPunct="1">
              <a:defRPr/>
            </a:pPr>
            <a:endParaRPr lang="en-US" altLang="en-US" dirty="0"/>
          </a:p>
          <a:p>
            <a:pPr defTabSz="930275" eaLnBrk="1" hangingPunct="1">
              <a:spcBef>
                <a:spcPct val="0"/>
              </a:spcBef>
              <a:defRPr/>
            </a:pPr>
            <a:r>
              <a:rPr lang="en-US" altLang="en-US" b="1" dirty="0"/>
              <a:t>* </a:t>
            </a:r>
            <a:r>
              <a:rPr lang="en-US" altLang="en-US" dirty="0"/>
              <a:t>Perform a high level review of your responsibilities as club treasurer</a:t>
            </a:r>
          </a:p>
          <a:p>
            <a:pPr defTabSz="930275" eaLnBrk="1" hangingPunct="1">
              <a:spcBef>
                <a:spcPct val="0"/>
              </a:spcBef>
              <a:defRPr/>
            </a:pPr>
            <a:r>
              <a:rPr lang="en-US" altLang="en-US" b="1" dirty="0"/>
              <a:t>* </a:t>
            </a:r>
            <a:r>
              <a:rPr lang="en-US" altLang="en-US" dirty="0"/>
              <a:t>Identify the benefits of using "MyLCI"</a:t>
            </a:r>
          </a:p>
          <a:p>
            <a:pPr marL="171450" indent="-171450" defTabSz="930275" eaLnBrk="1" hangingPunct="1">
              <a:spcBef>
                <a:spcPct val="0"/>
              </a:spcBef>
              <a:buFont typeface="Arial" panose="020B0604020202020204" pitchFamily="34" charset="0"/>
              <a:buChar char="•"/>
              <a:defRPr/>
            </a:pPr>
            <a:r>
              <a:rPr lang="en-US" altLang="en-US" dirty="0"/>
              <a:t>Show you the "MyLCI" functions and features that will assist you in fulfilling your role.</a:t>
            </a:r>
          </a:p>
          <a:p>
            <a:pPr marL="171450" indent="-171450" defTabSz="930275" eaLnBrk="1" hangingPunct="1">
              <a:spcBef>
                <a:spcPct val="0"/>
              </a:spcBef>
              <a:buFont typeface="Arial" panose="020B0604020202020204" pitchFamily="34" charset="0"/>
              <a:buChar char="•"/>
              <a:defRPr/>
            </a:pPr>
            <a:r>
              <a:rPr lang="en-US" altLang="en-US" dirty="0"/>
              <a:t>Review options to keep records</a:t>
            </a:r>
          </a:p>
          <a:p>
            <a:pPr marL="171450" indent="-171450" defTabSz="930275" eaLnBrk="1" hangingPunct="1">
              <a:spcBef>
                <a:spcPct val="0"/>
              </a:spcBef>
              <a:buFont typeface="Arial" panose="020B0604020202020204" pitchFamily="34" charset="0"/>
              <a:buChar char="•"/>
              <a:defRPr/>
            </a:pPr>
            <a:r>
              <a:rPr lang="en-US" altLang="en-US" dirty="0"/>
              <a:t>Review tax and other regulatory issues</a:t>
            </a:r>
          </a:p>
          <a:p>
            <a:pPr defTabSz="930275" eaLnBrk="1" hangingPunct="1">
              <a:spcBef>
                <a:spcPct val="0"/>
              </a:spcBef>
              <a:buFontTx/>
              <a:buChar char="•"/>
              <a:defRPr/>
            </a:pPr>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043046-C349-456C-9D48-02926ED5E8E2}" type="slidenum">
              <a:rPr lang="en-US" altLang="en-US" smtClean="0"/>
              <a:pPr>
                <a:spcBef>
                  <a:spcPct val="0"/>
                </a:spcBef>
              </a:pPr>
              <a:t>1</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3288" eaLnBrk="1" hangingPunct="1">
              <a:spcBef>
                <a:spcPct val="0"/>
              </a:spcBef>
            </a:pPr>
            <a:r>
              <a:rPr lang="en-US" altLang="en-US"/>
              <a:t>To view your members, select Members from the </a:t>
            </a:r>
            <a:r>
              <a:rPr lang="en-US" altLang="en-US" b="1"/>
              <a:t>* </a:t>
            </a:r>
            <a:r>
              <a:rPr lang="en-US" altLang="en-US"/>
              <a:t>My Lions Club menu.</a:t>
            </a:r>
          </a:p>
          <a:p>
            <a:pPr defTabSz="903288" eaLnBrk="1" hangingPunct="1">
              <a:spcBef>
                <a:spcPct val="0"/>
              </a:spcBef>
            </a:pPr>
            <a:endParaRPr lang="en-US" altLang="en-US"/>
          </a:p>
          <a:p>
            <a:pPr defTabSz="903288" eaLnBrk="1" hangingPunct="1">
              <a:spcBef>
                <a:spcPct val="0"/>
              </a:spcBef>
            </a:pPr>
            <a:r>
              <a:rPr lang="en-US" altLang="en-US"/>
              <a:t>A list of the members in your club is displayed.  </a:t>
            </a:r>
            <a:r>
              <a:rPr lang="en-US" altLang="en-US" b="1"/>
              <a:t>* </a:t>
            </a:r>
            <a:r>
              <a:rPr lang="en-US" altLang="en-US"/>
              <a:t>In the middle of the page you have settings to control sort order, number of members to view per page and which page to display.  There you should see your member’s details.</a:t>
            </a:r>
          </a:p>
          <a:p>
            <a:pPr defTabSz="903288" eaLnBrk="1" hangingPunct="1">
              <a:spcBef>
                <a:spcPct val="0"/>
              </a:spcBef>
            </a:pPr>
            <a:endParaRPr lang="en-US" altLang="en-US"/>
          </a:p>
          <a:p>
            <a:pPr defTabSz="903288" eaLnBrk="1" hangingPunct="1">
              <a:spcBef>
                <a:spcPct val="0"/>
              </a:spcBef>
            </a:pPr>
            <a:endParaRPr lang="en-US" altLang="en-US"/>
          </a:p>
          <a:p>
            <a:pPr defTabSz="903288" eaLnBrk="1" hangingPunct="1">
              <a:spcBef>
                <a:spcPct val="0"/>
              </a:spcBef>
            </a:pPr>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870A27-3F9E-4507-B5AF-1CFE3E0AC46E}" type="slidenum">
              <a:rPr lang="en-US" altLang="en-US" smtClean="0"/>
              <a:pPr>
                <a:spcBef>
                  <a:spcPct val="0"/>
                </a:spcBef>
              </a:pPr>
              <a:t>19</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3288" eaLnBrk="1" hangingPunct="1">
              <a:spcBef>
                <a:spcPct val="0"/>
              </a:spcBef>
            </a:pPr>
            <a:r>
              <a:rPr lang="en-US" altLang="en-US"/>
              <a:t>Now let’s move on to </a:t>
            </a:r>
            <a:r>
              <a:rPr lang="en-US" altLang="en-US" b="1"/>
              <a:t>* </a:t>
            </a:r>
            <a:r>
              <a:rPr lang="en-US" altLang="en-US"/>
              <a:t>“MyLCI” and club statements.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B4DB90-5DBF-45EA-9307-8BF92C2301B4}" type="slidenum">
              <a:rPr lang="en-US" altLang="en-US" smtClean="0"/>
              <a:pPr>
                <a:spcBef>
                  <a:spcPct val="0"/>
                </a:spcBef>
              </a:pPr>
              <a:t>20</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xfrm>
            <a:off x="701675" y="4419600"/>
            <a:ext cx="5607050" cy="4183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itchFamily="2" charset="2"/>
              <a:buNone/>
              <a:defRPr/>
            </a:pPr>
            <a:r>
              <a:rPr lang="en-US" sz="1100" dirty="0">
                <a:latin typeface="+mj-lt"/>
                <a:cs typeface="Times New Roman" pitchFamily="18" charset="0"/>
              </a:rPr>
              <a:t>Before we continue with our preview I want to point out a few things about club statements within “MyLCI.”</a:t>
            </a:r>
          </a:p>
          <a:p>
            <a:pPr eaLnBrk="1" hangingPunct="1">
              <a:spcBef>
                <a:spcPct val="0"/>
              </a:spcBef>
              <a:buFont typeface="Wingdings" pitchFamily="2" charset="2"/>
              <a:buNone/>
              <a:defRPr/>
            </a:pPr>
            <a:endParaRPr lang="en-US" sz="1100" dirty="0">
              <a:latin typeface="+mj-lt"/>
              <a:cs typeface="Times New Roman" pitchFamily="18" charset="0"/>
            </a:endParaRPr>
          </a:p>
          <a:p>
            <a:pPr eaLnBrk="1" hangingPunct="1">
              <a:spcBef>
                <a:spcPct val="0"/>
              </a:spcBef>
              <a:defRPr/>
            </a:pPr>
            <a:r>
              <a:rPr lang="en-US" sz="1100" b="1" dirty="0">
                <a:latin typeface="+mj-lt"/>
                <a:cs typeface="Times New Roman" pitchFamily="18" charset="0"/>
              </a:rPr>
              <a:t>* </a:t>
            </a:r>
            <a:r>
              <a:rPr lang="en-US" sz="1100" dirty="0">
                <a:latin typeface="+mj-lt"/>
                <a:cs typeface="Times New Roman" pitchFamily="18" charset="0"/>
              </a:rPr>
              <a:t>One great benefit of “MyLCI” is that you can view your c</a:t>
            </a:r>
            <a:r>
              <a:rPr lang="en-US" sz="1100" dirty="0">
                <a:latin typeface="+mj-lt"/>
                <a:ea typeface="ヒラギノ角ゴ Pro W3"/>
                <a:cs typeface="ヒラギノ角ゴ Pro W3"/>
              </a:rPr>
              <a:t>lub’s statements online the day they are generated.  You will no longer have to wait to receive it in the mail.</a:t>
            </a:r>
          </a:p>
          <a:p>
            <a:pPr eaLnBrk="1" hangingPunct="1">
              <a:spcBef>
                <a:spcPct val="0"/>
              </a:spcBef>
              <a:defRPr/>
            </a:pPr>
            <a:r>
              <a:rPr lang="en-US" sz="1100" b="1" dirty="0">
                <a:latin typeface="+mj-lt"/>
                <a:cs typeface="Times New Roman" pitchFamily="18" charset="0"/>
              </a:rPr>
              <a:t>* </a:t>
            </a:r>
            <a:r>
              <a:rPr lang="en-US" sz="1100" dirty="0">
                <a:latin typeface="+mj-lt"/>
                <a:ea typeface="ヒラギノ角ゴ Pro W3"/>
                <a:cs typeface="ヒラギノ角ゴ Pro W3"/>
              </a:rPr>
              <a:t>You will be able to view past statements and semi-annual dues billing  invoices from as far back as December 2010.</a:t>
            </a:r>
          </a:p>
          <a:p>
            <a:pPr eaLnBrk="1" hangingPunct="1">
              <a:spcBef>
                <a:spcPct val="0"/>
              </a:spcBef>
              <a:buFont typeface="Wingdings" pitchFamily="2" charset="2"/>
              <a:buNone/>
              <a:defRPr/>
            </a:pPr>
            <a:r>
              <a:rPr lang="en-US" sz="1100" b="1" dirty="0">
                <a:latin typeface="+mj-lt"/>
                <a:cs typeface="Times New Roman" pitchFamily="18" charset="0"/>
              </a:rPr>
              <a:t>* </a:t>
            </a:r>
            <a:r>
              <a:rPr lang="en-US" sz="1100" dirty="0">
                <a:latin typeface="+mj-lt"/>
                <a:ea typeface="ヒラギノ角ゴ Pro W3"/>
                <a:cs typeface="ヒラギノ角ゴ Pro W3"/>
              </a:rPr>
              <a:t>The club’s statements can be viewed by club, district, and multiple district officers.</a:t>
            </a:r>
          </a:p>
          <a:p>
            <a:pPr eaLnBrk="1" hangingPunct="1">
              <a:spcBef>
                <a:spcPct val="0"/>
              </a:spcBef>
              <a:buFont typeface="Wingdings" pitchFamily="2" charset="2"/>
              <a:buChar char="Ø"/>
              <a:defRPr/>
            </a:pPr>
            <a:endParaRPr lang="en-US" dirty="0">
              <a:latin typeface="Helvetica" pitchFamily="34" charset="0"/>
              <a:ea typeface="ヒラギノ角ゴ Pro W3"/>
              <a:cs typeface="ヒラギノ角ゴ Pro W3"/>
            </a:endParaRPr>
          </a:p>
          <a:p>
            <a:pPr eaLnBrk="1" hangingPunct="1">
              <a:spcBef>
                <a:spcPct val="0"/>
              </a:spcBef>
              <a:buFont typeface="Wingdings" pitchFamily="2" charset="2"/>
              <a:buNone/>
              <a:defRPr/>
            </a:pPr>
            <a:endParaRPr lang="en-US" dirty="0">
              <a:latin typeface="Helvetica" pitchFamily="34"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8057A1-56C2-45E0-ACB5-BD5DD78E070C}" type="slidenum">
              <a:rPr lang="en-US" altLang="en-US" smtClean="0"/>
              <a:pPr>
                <a:spcBef>
                  <a:spcPct val="0"/>
                </a:spcBef>
              </a:pPr>
              <a:t>21</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buFont typeface="Wingdings" panose="05000000000000000000" pitchFamily="2" charset="2"/>
              <a:buNone/>
            </a:pPr>
            <a:r>
              <a:rPr lang="en-US" altLang="en-US" sz="1100">
                <a:cs typeface="Times New Roman" panose="02020603050405020304" pitchFamily="18" charset="0"/>
              </a:rPr>
              <a:t>So back to our MyLCI preview.  </a:t>
            </a:r>
            <a:r>
              <a:rPr lang="en-US" altLang="en-US" sz="1100"/>
              <a:t>To access your club’s statement, you will go to the My Lions Club menu and select Statements / Dues.</a:t>
            </a:r>
          </a:p>
          <a:p>
            <a:pPr eaLnBrk="1" hangingPunct="1">
              <a:lnSpc>
                <a:spcPct val="90000"/>
              </a:lnSpc>
              <a:spcBef>
                <a:spcPct val="0"/>
              </a:spcBef>
              <a:buFont typeface="Wingdings" panose="05000000000000000000" pitchFamily="2" charset="2"/>
              <a:buNone/>
            </a:pPr>
            <a:endParaRPr lang="en-US" altLang="en-US" sz="110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9AC5DC-B536-4814-A6FA-D835C6292545}" type="slidenum">
              <a:rPr lang="en-US" altLang="en-US" smtClean="0"/>
              <a:pPr>
                <a:spcBef>
                  <a:spcPct val="0"/>
                </a:spcBef>
              </a:pPr>
              <a:t>22</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buFont typeface="Wingdings" panose="05000000000000000000" pitchFamily="2" charset="2"/>
              <a:buNone/>
            </a:pPr>
            <a:r>
              <a:rPr lang="en-US" altLang="en-US" sz="1100" dirty="0">
                <a:ea typeface="ヒラギノ角ゴ Pro W3"/>
                <a:cs typeface="ヒラギノ角ゴ Pro W3"/>
              </a:rPr>
              <a:t>The first time you access this area, </a:t>
            </a:r>
            <a:r>
              <a:rPr lang="en-US" altLang="en-US" sz="1100" b="1" dirty="0">
                <a:ea typeface="ヒラギノ角ゴ Pro W3"/>
                <a:cs typeface="ヒラギノ角ゴ Pro W3"/>
              </a:rPr>
              <a:t>* </a:t>
            </a:r>
            <a:r>
              <a:rPr lang="en-US" altLang="en-US" sz="1100" dirty="0">
                <a:ea typeface="ヒラギノ角ゴ Pro W3"/>
                <a:cs typeface="ヒラギノ角ゴ Pro W3"/>
              </a:rPr>
              <a:t>you will be given the option to opt-out of </a:t>
            </a:r>
            <a:r>
              <a:rPr lang="en-US" altLang="en-US" sz="1100" dirty="0"/>
              <a:t>receiving paper statements. What this means is you can choose to no longer receive statements in the mail.  With this option, you will have to visit the website to view your statement.</a:t>
            </a:r>
            <a:endParaRPr lang="en-US" altLang="en-US" sz="1100" dirty="0">
              <a:ea typeface="ヒラギノ角ゴ Pro W3"/>
              <a:cs typeface="ヒラギノ角ゴ Pro W3"/>
            </a:endParaRPr>
          </a:p>
          <a:p>
            <a:pPr eaLnBrk="1" hangingPunct="1">
              <a:lnSpc>
                <a:spcPct val="90000"/>
              </a:lnSpc>
              <a:spcBef>
                <a:spcPct val="0"/>
              </a:spcBef>
              <a:buFont typeface="Wingdings" panose="05000000000000000000" pitchFamily="2" charset="2"/>
              <a:buNone/>
            </a:pPr>
            <a:r>
              <a:rPr lang="en-US" altLang="en-US" sz="1100" dirty="0">
                <a:ea typeface="ヒラギノ角ゴ Pro W3"/>
                <a:cs typeface="ヒラギノ角ゴ Pro W3"/>
              </a:rPr>
              <a:t>Once you make a selection on continuing to receive paper statements or not, that selection will remain in effect until the end of your term.  Any time you want to change your selection, simply return to the Statements page.  </a:t>
            </a:r>
          </a:p>
          <a:p>
            <a:pPr eaLnBrk="1" hangingPunct="1">
              <a:lnSpc>
                <a:spcPct val="90000"/>
              </a:lnSpc>
              <a:spcBef>
                <a:spcPct val="0"/>
              </a:spcBef>
            </a:pPr>
            <a:r>
              <a:rPr lang="en-US" altLang="en-US" sz="1100" dirty="0"/>
              <a:t>After making your selection on how your statements will be delivered, the club statement main page will become visible. </a:t>
            </a:r>
            <a:r>
              <a:rPr lang="en-US" altLang="en-US" sz="1100" b="1" dirty="0"/>
              <a:t>*</a:t>
            </a:r>
            <a:endParaRPr lang="en-US" altLang="en-US" sz="1100" dirty="0"/>
          </a:p>
          <a:p>
            <a:pPr eaLnBrk="1" hangingPunct="1">
              <a:lnSpc>
                <a:spcPct val="90000"/>
              </a:lnSpc>
              <a:spcBef>
                <a:spcPct val="0"/>
              </a:spcBef>
            </a:pPr>
            <a:r>
              <a:rPr lang="en-US" altLang="en-US" sz="1100" dirty="0"/>
              <a:t>There are three sections of the page.</a:t>
            </a:r>
          </a:p>
          <a:p>
            <a:pPr eaLnBrk="1" hangingPunct="1">
              <a:lnSpc>
                <a:spcPct val="90000"/>
              </a:lnSpc>
              <a:spcBef>
                <a:spcPct val="0"/>
              </a:spcBef>
            </a:pPr>
            <a:r>
              <a:rPr lang="en-US" altLang="en-US" sz="1100" b="1" dirty="0"/>
              <a:t>* </a:t>
            </a:r>
            <a:r>
              <a:rPr lang="en-US" altLang="en-US" sz="1100" dirty="0"/>
              <a:t>The top of the page shows the current balance for the club. One thing to note is </a:t>
            </a:r>
            <a:r>
              <a:rPr lang="en-US" altLang="en-US" sz="1100" b="1" dirty="0"/>
              <a:t>* </a:t>
            </a:r>
            <a:r>
              <a:rPr lang="en-US" altLang="en-US" sz="1100" dirty="0"/>
              <a:t>the “as of date” in this section.  The information in this section is current as of the previous night.  So note that once you make a payment it will not be reflected on the statements page until the next day. </a:t>
            </a:r>
          </a:p>
          <a:p>
            <a:pPr eaLnBrk="1" hangingPunct="1">
              <a:lnSpc>
                <a:spcPct val="90000"/>
              </a:lnSpc>
              <a:spcBef>
                <a:spcPct val="0"/>
              </a:spcBef>
            </a:pPr>
            <a:r>
              <a:rPr lang="en-US" altLang="en-US" sz="1100" b="1" dirty="0"/>
              <a:t>*</a:t>
            </a:r>
            <a:r>
              <a:rPr lang="en-US" altLang="en-US" sz="1100" dirty="0"/>
              <a:t> The middle of the page shows your selection for the receipt of your statements and also where you will go to change your preference if necessary before the end of your term.  This area also contains a link to an informational page containing Payment Instructions.  </a:t>
            </a:r>
          </a:p>
          <a:p>
            <a:pPr eaLnBrk="1" hangingPunct="1">
              <a:lnSpc>
                <a:spcPct val="90000"/>
              </a:lnSpc>
              <a:spcBef>
                <a:spcPct val="0"/>
              </a:spcBef>
            </a:pPr>
            <a:r>
              <a:rPr lang="en-US" altLang="en-US" sz="1100" dirty="0"/>
              <a:t>Let’s zoom in to see the bottom section in greater detail.</a:t>
            </a:r>
          </a:p>
          <a:p>
            <a:pPr eaLnBrk="1" hangingPunct="1">
              <a:lnSpc>
                <a:spcPct val="90000"/>
              </a:lnSpc>
              <a:spcBef>
                <a:spcPct val="0"/>
              </a:spcBef>
              <a:buFont typeface="Wingdings" panose="05000000000000000000" pitchFamily="2" charset="2"/>
              <a:buNone/>
            </a:pPr>
            <a:endParaRPr lang="en-US" altLang="en-US" sz="1000" dirty="0">
              <a:latin typeface="Helvetica" panose="020B0604020202020204" pitchFamily="34" charset="0"/>
            </a:endParaRPr>
          </a:p>
          <a:p>
            <a:pPr eaLnBrk="1" hangingPunct="1">
              <a:lnSpc>
                <a:spcPct val="90000"/>
              </a:lnSpc>
              <a:spcBef>
                <a:spcPct val="0"/>
              </a:spcBef>
              <a:buFont typeface="Wingdings" panose="05000000000000000000" pitchFamily="2" charset="2"/>
              <a:buNone/>
            </a:pPr>
            <a:endParaRPr lang="en-US" altLang="en-US" sz="1000" dirty="0"/>
          </a:p>
          <a:p>
            <a:pPr eaLnBrk="1" hangingPunct="1">
              <a:lnSpc>
                <a:spcPct val="90000"/>
              </a:lnSpc>
              <a:spcBef>
                <a:spcPct val="0"/>
              </a:spcBef>
              <a:buFont typeface="Wingdings" panose="05000000000000000000" pitchFamily="2" charset="2"/>
              <a:buNone/>
            </a:pPr>
            <a:endParaRPr lang="en-US" altLang="en-US" sz="1000"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25BB4C-F7F6-4890-AF40-632319EB1188}" type="slidenum">
              <a:rPr lang="en-US" altLang="en-US" smtClean="0"/>
              <a:pPr>
                <a:spcBef>
                  <a:spcPct val="0"/>
                </a:spcBef>
              </a:pPr>
              <a:t>23</a:t>
            </a:fld>
            <a:endParaRPr lang="en-US" altLang="en-US"/>
          </a:p>
        </p:txBody>
      </p:sp>
    </p:spTree>
    <p:extLst>
      <p:ext uri="{BB962C8B-B14F-4D97-AF65-F5344CB8AC3E}">
        <p14:creationId xmlns:p14="http://schemas.microsoft.com/office/powerpoint/2010/main" val="347344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3288" eaLnBrk="1" hangingPunct="1">
              <a:spcBef>
                <a:spcPct val="0"/>
              </a:spcBef>
            </a:pPr>
            <a:r>
              <a:rPr lang="en-US" altLang="en-US"/>
              <a:t>The bottom section is subdivided into three tabs which indicate the year of the statement or statements you would like to view.</a:t>
            </a:r>
          </a:p>
          <a:p>
            <a:pPr defTabSz="903288" eaLnBrk="1" hangingPunct="1">
              <a:spcBef>
                <a:spcPct val="0"/>
              </a:spcBef>
            </a:pPr>
            <a:r>
              <a:rPr lang="en-US" altLang="en-US" b="1"/>
              <a:t>* </a:t>
            </a:r>
            <a:r>
              <a:rPr lang="en-US" altLang="en-US"/>
              <a:t>On this page, the statements shown are those for the current Lions year.  You can click on the previous year’s tab </a:t>
            </a:r>
            <a:r>
              <a:rPr lang="en-US" altLang="en-US" b="1"/>
              <a:t>*</a:t>
            </a:r>
            <a:r>
              <a:rPr lang="en-US" altLang="en-US"/>
              <a:t> to view the statements from that year.  </a:t>
            </a:r>
          </a:p>
          <a:p>
            <a:pPr defTabSz="903288" eaLnBrk="1" hangingPunct="1">
              <a:spcBef>
                <a:spcPct val="0"/>
              </a:spcBef>
            </a:pPr>
            <a:r>
              <a:rPr lang="en-US" altLang="en-US"/>
              <a:t>If you want to see or print a statement, let’s say the statement from April of 2013 for example, </a:t>
            </a:r>
            <a:r>
              <a:rPr lang="en-US" altLang="en-US" b="1"/>
              <a:t>* </a:t>
            </a:r>
            <a:r>
              <a:rPr lang="en-US" altLang="en-US"/>
              <a:t>just click the View / Print link on the right.</a:t>
            </a:r>
          </a:p>
          <a:p>
            <a:pPr defTabSz="903288" eaLnBrk="1" hangingPunct="1">
              <a:spcBef>
                <a:spcPct val="0"/>
              </a:spcBef>
            </a:pPr>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D1BD247-9974-45B2-8F7D-3BB86ACB44B4}" type="slidenum">
              <a:rPr lang="en-US" altLang="en-US" smtClean="0"/>
              <a:pPr>
                <a:spcBef>
                  <a:spcPct val="0"/>
                </a:spcBef>
              </a:pPr>
              <a:t>24</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3288" eaLnBrk="1" hangingPunct="1">
              <a:spcBef>
                <a:spcPct val="0"/>
              </a:spcBef>
            </a:pPr>
            <a:r>
              <a:rPr lang="en-US" altLang="en-US" dirty="0">
                <a:cs typeface="Times New Roman" panose="02020603050405020304" pitchFamily="18" charset="0"/>
              </a:rPr>
              <a:t>After clicking the link the </a:t>
            </a:r>
            <a:r>
              <a:rPr lang="en-US" altLang="en-US" dirty="0"/>
              <a:t>statement will open.</a:t>
            </a:r>
          </a:p>
          <a:p>
            <a:pPr defTabSz="903288" eaLnBrk="1" hangingPunct="1">
              <a:spcBef>
                <a:spcPct val="0"/>
              </a:spcBef>
            </a:pPr>
            <a:r>
              <a:rPr lang="en-US" altLang="en-US" b="1" dirty="0"/>
              <a:t>* </a:t>
            </a:r>
            <a:r>
              <a:rPr lang="en-US" altLang="en-US" dirty="0"/>
              <a:t>You will then be able to enlarge the image via the magnification options as well as </a:t>
            </a:r>
            <a:r>
              <a:rPr lang="en-US" altLang="en-US" b="1" dirty="0"/>
              <a:t>* </a:t>
            </a:r>
            <a:r>
              <a:rPr lang="en-US" altLang="en-US" dirty="0"/>
              <a:t>save or print the statement.  </a:t>
            </a:r>
            <a:r>
              <a:rPr lang="en-US" altLang="en-US" b="1" dirty="0"/>
              <a:t>* </a:t>
            </a:r>
            <a:r>
              <a:rPr lang="en-US" altLang="en-US" dirty="0"/>
              <a:t>When choosing the print icon, your print set up page will display.  Depending on your browser, you will want to select the “Actual size” print option or set your Page Scaling option to “None” before clicking Print.</a:t>
            </a:r>
          </a:p>
          <a:p>
            <a:pPr defTabSz="903288" eaLnBrk="1" hangingPunct="1">
              <a:spcBef>
                <a:spcPct val="0"/>
              </a:spcBef>
            </a:pPr>
            <a:r>
              <a:rPr lang="en-US" altLang="en-US" dirty="0"/>
              <a:t>After printing your statement, </a:t>
            </a:r>
            <a:r>
              <a:rPr lang="en-US" altLang="en-US" b="1" dirty="0"/>
              <a:t>*</a:t>
            </a:r>
            <a:r>
              <a:rPr lang="en-US" altLang="en-US" dirty="0"/>
              <a:t>click the back button on your browser to return to the Statement page. If you are ready to pay, click the “Pay Now” link to process your payment online.  </a:t>
            </a:r>
          </a:p>
          <a:p>
            <a:pPr defTabSz="903288" eaLnBrk="1" hangingPunct="1">
              <a:spcBef>
                <a:spcPct val="0"/>
              </a:spcBef>
            </a:pP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C4824E-5C17-4DF6-941C-566DE4BF5906}" type="slidenum">
              <a:rPr lang="en-US" altLang="en-US" smtClean="0"/>
              <a:pPr>
                <a:spcBef>
                  <a:spcPct val="0"/>
                </a:spcBef>
              </a:pPr>
              <a:t>25</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If you will be mailing in your payment, click “Payment instructions” for information on where to send your payment.   </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055D2F-9E95-49A6-8E59-B3600B084FB7}" type="slidenum">
              <a:rPr lang="en-US" altLang="en-US" smtClean="0"/>
              <a:pPr>
                <a:spcBef>
                  <a:spcPct val="0"/>
                </a:spcBef>
              </a:pPr>
              <a:t>26</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a:latin typeface="+mj-lt"/>
                <a:cs typeface="Times New Roman" pitchFamily="18" charset="0"/>
              </a:rPr>
              <a:t>There are a few things I want to mention about making online payments. </a:t>
            </a:r>
            <a:r>
              <a:rPr lang="en-US" dirty="0">
                <a:latin typeface="+mj-lt"/>
                <a:ea typeface="ヒラギノ角ゴ Pro W3"/>
                <a:cs typeface="ヒラギノ角ゴ Pro W3"/>
              </a:rPr>
              <a:t>When making payments, you will be directed to our Chase payment website. You will be able to make full or partial payments.  When making partial payments, the amount paid will be applied to your oldest balance first. Lastly, payments can be made via a credit card or, for clubs that have a US bank, a withdrawal can be made directly from your account via an electronic check, also known as eCheck.  </a:t>
            </a:r>
          </a:p>
          <a:p>
            <a:pPr eaLnBrk="1" hangingPunct="1">
              <a:spcBef>
                <a:spcPct val="0"/>
              </a:spcBef>
              <a:buFont typeface="Wingdings" pitchFamily="2" charset="2"/>
              <a:buNone/>
              <a:defRPr/>
            </a:pPr>
            <a:endParaRPr lang="en-US" dirty="0">
              <a:latin typeface="+mj-lt"/>
              <a:ea typeface="ヒラギノ角ゴ Pro W3"/>
              <a:cs typeface="ヒラギノ角ゴ Pro W3"/>
            </a:endParaRPr>
          </a:p>
          <a:p>
            <a:pPr eaLnBrk="1" hangingPunct="1">
              <a:spcBef>
                <a:spcPct val="0"/>
              </a:spcBef>
              <a:defRPr/>
            </a:pPr>
            <a:endParaRPr 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AD5AAD-7B62-4DD3-A0E7-E02950D75298}" type="slidenum">
              <a:rPr lang="en-US" altLang="en-US" smtClean="0"/>
              <a:pPr>
                <a:spcBef>
                  <a:spcPct val="0"/>
                </a:spcBef>
              </a:pPr>
              <a:t>27</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cs typeface="Times New Roman" panose="02020603050405020304" pitchFamily="18" charset="0"/>
              </a:rPr>
              <a:t>So here is what the Chase payment website looks like.  </a:t>
            </a:r>
            <a:endParaRPr lang="en-US" altLang="en-US" b="1" dirty="0">
              <a:latin typeface="Helvetica" panose="020B0604020202020204" pitchFamily="34" charset="0"/>
              <a:ea typeface="ヒラギノ角ゴ Pro W3"/>
              <a:cs typeface="ヒラギノ角ゴ Pro W3"/>
            </a:endParaRPr>
          </a:p>
          <a:p>
            <a:pPr eaLnBrk="1" hangingPunct="1">
              <a:spcBef>
                <a:spcPct val="0"/>
              </a:spcBef>
            </a:pPr>
            <a:r>
              <a:rPr lang="en-US" altLang="en-US" b="1" dirty="0">
                <a:latin typeface="Helvetica" panose="020B0604020202020204" pitchFamily="34" charset="0"/>
                <a:ea typeface="ヒラギノ角ゴ Pro W3"/>
                <a:cs typeface="ヒラギノ角ゴ Pro W3"/>
              </a:rPr>
              <a:t>* </a:t>
            </a:r>
            <a:r>
              <a:rPr lang="en-US" altLang="en-US" dirty="0">
                <a:latin typeface="Helvetica" panose="020B0604020202020204" pitchFamily="34" charset="0"/>
                <a:ea typeface="ヒラギノ角ゴ Pro W3"/>
                <a:cs typeface="ヒラギノ角ゴ Pro W3"/>
              </a:rPr>
              <a:t>The current amount due is what will be initially displayed although you will be able to make partial payments and </a:t>
            </a:r>
            <a:r>
              <a:rPr lang="en-US" altLang="en-US" b="1" dirty="0">
                <a:latin typeface="Helvetica" panose="020B0604020202020204" pitchFamily="34" charset="0"/>
                <a:ea typeface="ヒラギノ角ゴ Pro W3"/>
                <a:cs typeface="ヒラギノ角ゴ Pro W3"/>
              </a:rPr>
              <a:t>* </a:t>
            </a:r>
            <a:r>
              <a:rPr lang="en-US" altLang="en-US" dirty="0">
                <a:latin typeface="Helvetica" panose="020B0604020202020204" pitchFamily="34" charset="0"/>
                <a:ea typeface="ヒラギノ角ゴ Pro W3"/>
                <a:cs typeface="ヒラギノ角ゴ Pro W3"/>
              </a:rPr>
              <a:t>enter that amount in the payment amount section.  After entering the amount you would like to pay, </a:t>
            </a:r>
            <a:r>
              <a:rPr lang="en-US" altLang="en-US" b="1" dirty="0">
                <a:latin typeface="Helvetica" panose="020B0604020202020204" pitchFamily="34" charset="0"/>
                <a:ea typeface="ヒラギノ角ゴ Pro W3"/>
                <a:cs typeface="ヒラギノ角ゴ Pro W3"/>
              </a:rPr>
              <a:t>* </a:t>
            </a:r>
            <a:r>
              <a:rPr lang="en-US" altLang="en-US" dirty="0">
                <a:latin typeface="Helvetica" panose="020B0604020202020204" pitchFamily="34" charset="0"/>
                <a:ea typeface="ヒラギノ角ゴ Pro W3"/>
                <a:cs typeface="ヒラギノ角ゴ Pro W3"/>
              </a:rPr>
              <a:t>you will select your payment method of either a credit card or </a:t>
            </a:r>
            <a:r>
              <a:rPr lang="en-US" altLang="en-US" dirty="0" err="1">
                <a:latin typeface="Helvetica" panose="020B0604020202020204" pitchFamily="34" charset="0"/>
                <a:ea typeface="ヒラギノ角ゴ Pro W3"/>
                <a:cs typeface="ヒラギノ角ゴ Pro W3"/>
              </a:rPr>
              <a:t>eCheck</a:t>
            </a:r>
            <a:r>
              <a:rPr lang="en-US" altLang="en-US" dirty="0">
                <a:latin typeface="Helvetica" panose="020B0604020202020204" pitchFamily="34" charset="0"/>
                <a:ea typeface="ヒラギノ角ゴ Pro W3"/>
                <a:cs typeface="ヒラギノ角ゴ Pro W3"/>
              </a:rPr>
              <a:t>. You will then be prompted to enter the appropriate information for your credit card or checking account depending upon your selection. I want to point out that you will be able to save this information for easier access in the future, preventing you from having to enter this information each time you make a payment.  </a:t>
            </a:r>
            <a:r>
              <a:rPr lang="en-US" altLang="en-US" b="1" dirty="0">
                <a:latin typeface="Helvetica" panose="020B0604020202020204" pitchFamily="34" charset="0"/>
                <a:ea typeface="ヒラギノ角ゴ Pro W3"/>
                <a:cs typeface="ヒラギノ角ゴ Pro W3"/>
              </a:rPr>
              <a:t>* </a:t>
            </a:r>
            <a:r>
              <a:rPr lang="en-US" altLang="en-US" dirty="0">
                <a:latin typeface="Helvetica" panose="020B0604020202020204" pitchFamily="34" charset="0"/>
                <a:ea typeface="ヒラギノ角ゴ Pro W3"/>
                <a:cs typeface="ヒラギノ角ゴ Pro W3"/>
              </a:rPr>
              <a:t>When you do this, your information will available within the “saved account” section.  </a:t>
            </a:r>
          </a:p>
          <a:p>
            <a:pPr eaLnBrk="1" hangingPunct="1">
              <a:spcBef>
                <a:spcPct val="0"/>
              </a:spcBef>
            </a:pPr>
            <a:r>
              <a:rPr lang="en-US" altLang="en-US" dirty="0">
                <a:latin typeface="Helvetica" panose="020B0604020202020204" pitchFamily="34" charset="0"/>
                <a:ea typeface="ヒラギノ角ゴ Pro W3"/>
                <a:cs typeface="ヒラギノ角ゴ Pro W3"/>
              </a:rPr>
              <a:t>With all payment information entered, </a:t>
            </a:r>
            <a:r>
              <a:rPr lang="en-US" altLang="en-US" b="1" dirty="0">
                <a:latin typeface="Helvetica" panose="020B0604020202020204" pitchFamily="34" charset="0"/>
                <a:ea typeface="ヒラギノ角ゴ Pro W3"/>
                <a:cs typeface="ヒラギノ角ゴ Pro W3"/>
              </a:rPr>
              <a:t>* </a:t>
            </a:r>
            <a:r>
              <a:rPr lang="en-US" altLang="en-US" dirty="0">
                <a:latin typeface="Helvetica" panose="020B0604020202020204" pitchFamily="34" charset="0"/>
                <a:ea typeface="ヒラギノ角ゴ Pro W3"/>
                <a:cs typeface="ヒラギノ角ゴ Pro W3"/>
              </a:rPr>
              <a:t>you will then click “Continue” where you will receive a confirmation message if everything was entered properly and your payment accepted.  You will also need to enter an email address to receive a receipt or confirmation of your payment as well.  </a:t>
            </a:r>
          </a:p>
          <a:p>
            <a:pPr eaLnBrk="1" hangingPunct="1">
              <a:spcBef>
                <a:spcPct val="0"/>
              </a:spcBef>
            </a:pPr>
            <a:r>
              <a:rPr lang="en-US" altLang="en-US" dirty="0">
                <a:latin typeface="Helvetica" panose="020B0604020202020204" pitchFamily="34" charset="0"/>
                <a:ea typeface="ヒラギノ角ゴ Pro W3"/>
                <a:cs typeface="ヒラギノ角ゴ Pro W3"/>
              </a:rPr>
              <a:t>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6B8205-3586-44FF-9C6B-BFB738333AA1}" type="slidenum">
              <a:rPr lang="en-US" altLang="en-US" smtClean="0"/>
              <a:pPr>
                <a:spcBef>
                  <a:spcPct val="0"/>
                </a:spcBef>
              </a:pPr>
              <a:t>28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Before we begin discussing your responsibilities and how you will perform some of your duties, I want to remind you that you are a part of a team, the club leadership team. It is the responsibility of the club leadership team to </a:t>
            </a:r>
            <a:r>
              <a:rPr lang="en-US" altLang="en-US" b="1" dirty="0"/>
              <a:t>* </a:t>
            </a:r>
            <a:r>
              <a:rPr lang="en-US" altLang="en-US" dirty="0"/>
              <a:t>guide members toward reaching the club’s goals. </a:t>
            </a:r>
          </a:p>
          <a:p>
            <a:pPr eaLnBrk="1" hangingPunct="1">
              <a:spcBef>
                <a:spcPct val="0"/>
              </a:spcBef>
            </a:pPr>
            <a:endParaRPr lang="en-US" altLang="en-US" dirty="0"/>
          </a:p>
          <a:p>
            <a:pPr eaLnBrk="1" hangingPunct="1">
              <a:spcBef>
                <a:spcPct val="0"/>
              </a:spcBef>
            </a:pPr>
            <a:r>
              <a:rPr lang="en-US" altLang="en-US" b="1" dirty="0">
                <a:solidFill>
                  <a:srgbClr val="FF0000"/>
                </a:solidFill>
              </a:rPr>
              <a:t>*</a:t>
            </a:r>
            <a:r>
              <a:rPr lang="en-US" altLang="en-US" dirty="0"/>
              <a:t> Clubs are encouraged to use teamwork to achieve club goals including the </a:t>
            </a:r>
            <a:r>
              <a:rPr lang="en-US" altLang="en-US" b="1" dirty="0"/>
              <a:t>Club Quality Initiative </a:t>
            </a:r>
            <a:r>
              <a:rPr lang="en-US" altLang="en-US" dirty="0"/>
              <a:t>(formerly the </a:t>
            </a:r>
            <a:r>
              <a:rPr lang="en-US" altLang="en-US" b="1" dirty="0"/>
              <a:t>Club Excellence </a:t>
            </a:r>
            <a:r>
              <a:rPr lang="en-US" altLang="en-US" dirty="0"/>
              <a:t>award) and these goals can be accomplished when everyone embraces</a:t>
            </a:r>
            <a:r>
              <a:rPr lang="en-US" altLang="en-US" b="1" dirty="0"/>
              <a:t> </a:t>
            </a:r>
            <a:r>
              <a:rPr lang="en-US" altLang="en-US" dirty="0"/>
              <a:t>the dynamic of teamwork. Each officer has a piece of the puzzle that will complete the bigger picture of achieving club excellence.  By working together, your club will be able to meet its full potential and serve a vital role in your community.  </a:t>
            </a:r>
          </a:p>
          <a:p>
            <a:pPr eaLnBrk="1" hangingPunct="1">
              <a:spcBef>
                <a:spcPct val="0"/>
              </a:spcBef>
            </a:pPr>
            <a:endParaRPr lang="en-US"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536E36-707D-492D-B360-079879FB02F3}" type="slidenum">
              <a:rPr lang="en-US" altLang="en-US" smtClean="0"/>
              <a:pPr>
                <a:spcBef>
                  <a:spcPct val="0"/>
                </a:spcBef>
              </a:pPr>
              <a:t>2</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3288" eaLnBrk="1" hangingPunct="1">
              <a:spcBef>
                <a:spcPct val="0"/>
              </a:spcBef>
            </a:pPr>
            <a:r>
              <a:rPr lang="en-US" altLang="en-US" dirty="0"/>
              <a:t>Let’s talk about how to </a:t>
            </a:r>
            <a:r>
              <a:rPr lang="en-US" altLang="en-US" b="1" dirty="0"/>
              <a:t>* </a:t>
            </a:r>
            <a:r>
              <a:rPr lang="en-US" altLang="en-US" dirty="0"/>
              <a:t>access the pre-formatted membership reports that are available in MyLCI.</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C85A81-C8C4-4E8F-BEFC-2734D6CC5B9A}" type="slidenum">
              <a:rPr lang="en-US" altLang="en-US" smtClean="0"/>
              <a:pPr>
                <a:spcBef>
                  <a:spcPct val="0"/>
                </a:spcBef>
              </a:pPr>
              <a:t>29</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From the “My Lions Club” menu, simply select </a:t>
            </a:r>
            <a:r>
              <a:rPr lang="en-US" altLang="en-US" b="1" dirty="0"/>
              <a:t>* </a:t>
            </a:r>
            <a:r>
              <a:rPr lang="en-US" altLang="en-US" dirty="0"/>
              <a:t>the Report option.  From there you will see the list of reports available to you such as the club roster and a copy of the monthly membership report.  You can also export or download membership data from this section as well.</a:t>
            </a:r>
          </a:p>
          <a:p>
            <a:pPr eaLnBrk="1" hangingPunct="1">
              <a:spcBef>
                <a:spcPct val="0"/>
              </a:spcBef>
            </a:pPr>
            <a:r>
              <a:rPr lang="en-US" altLang="en-US" dirty="0"/>
              <a:t>That completes our review of "MyLCI“. Here are some of the frequent questions club treasurers have.  Let me know if you think of any additional questions.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EF246A-B3D7-4A4F-9EB0-BDEC8F01C30F}" type="slidenum">
              <a:rPr lang="en-US" altLang="en-US" smtClean="0"/>
              <a:pPr>
                <a:spcBef>
                  <a:spcPct val="0"/>
                </a:spcBef>
              </a:pPr>
              <a:t>30</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xfrm>
            <a:off x="544513" y="4343400"/>
            <a:ext cx="5608637"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First</a:t>
            </a:r>
            <a:r>
              <a:rPr lang="en-US" altLang="en-US" b="1" baseline="0" dirty="0"/>
              <a:t> </a:t>
            </a:r>
            <a:r>
              <a:rPr lang="en-US" altLang="en-US" b="1" dirty="0"/>
              <a:t>* </a:t>
            </a:r>
            <a:r>
              <a:rPr lang="en-US" altLang="en-US" dirty="0"/>
              <a:t>the importance of the establishment of two accounts. The co-mingling of administrative and fundraising funds is not allowed, meaning funds received from fundraising cannot be used to pay dues or other administrative expenses. The only exception is if the club approves a transfer of funds from administrative to fundraising.  Having an administrative account and a public/fundraising account assists with keeping the funds collected for each separate.  There may some confusion on this topic.  LCI used to tell clubs that they had to have TWO separate bank accounts.  You know how redundant that is.  Many clubs simply ignored this and developed their own systems of dividing their funds into two (OR MORE) accounts.  Our Club used to have</a:t>
            </a:r>
            <a:r>
              <a:rPr lang="en-US" altLang="en-US" baseline="0" dirty="0"/>
              <a:t> FIVE funds!  *</a:t>
            </a: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1E32CC-98A3-4AD3-9931-B7F36C7C5FDE}" type="slidenum">
              <a:rPr lang="en-US" altLang="en-US" smtClean="0"/>
              <a:pPr>
                <a:spcBef>
                  <a:spcPct val="0"/>
                </a:spcBef>
              </a:pPr>
              <a:t>31</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xfrm>
            <a:off x="544513" y="4343400"/>
            <a:ext cx="5608637"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You can use EXCEL or other programs to keep track of your funds.  *</a:t>
            </a:r>
          </a:p>
          <a:p>
            <a:pPr eaLnBrk="1" hangingPunct="1">
              <a:spcBef>
                <a:spcPct val="0"/>
              </a:spcBef>
            </a:pPr>
            <a:r>
              <a:rPr lang="en-US" altLang="en-US" dirty="0"/>
              <a:t>Another frequently asked question is “Are there any exceptions to regular billing amounts?. Are there times when a club can expect billing beyond regular membership dues?”.  The answer is yes. Outside of membership dues, remember all new members incur a one-time new member fee of $25. (soon to go to $30) Another scenario where there will be a change in the membership dues amount is if the new member is a student or family member, in which their dues is half of the normal dues amount.</a:t>
            </a:r>
          </a:p>
          <a:p>
            <a:pPr eaLnBrk="1" hangingPunct="1">
              <a:spcBef>
                <a:spcPct val="0"/>
              </a:spcBef>
              <a:buFontTx/>
              <a:buChar char="•"/>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1E32CC-98A3-4AD3-9931-B7F36C7C5FDE}" type="slidenum">
              <a:rPr lang="en-US" altLang="en-US" smtClean="0"/>
              <a:pPr>
                <a:spcBef>
                  <a:spcPct val="0"/>
                </a:spcBef>
              </a:pPr>
              <a:t>32</a:t>
            </a:fld>
            <a:endParaRPr lang="en-US" altLang="en-US"/>
          </a:p>
        </p:txBody>
      </p:sp>
    </p:spTree>
    <p:extLst>
      <p:ext uri="{BB962C8B-B14F-4D97-AF65-F5344CB8AC3E}">
        <p14:creationId xmlns:p14="http://schemas.microsoft.com/office/powerpoint/2010/main" val="1891913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r>
              <a:rPr lang="en-US" altLang="en-US" dirty="0"/>
              <a:t>When can credit be issued for semi-annual dues invoices? Semi-annual dues invoices are issued in December and June, and credit is given for those invoices in January and July, only if membership is adjusted.  I encourage you to make yourself aware of the terms established by LCI and for the District and State.  You can eliminate frustration and protect your club’s funds by being aware of all members’ status and share responsibility with your secretary in viewing the membership at a minimum, during the months of November and May.  I also urge your club to begin your dues billing cycle earlier than July 1, the actual start of the year.  If your club is typical to most, you probably have a ‘few’ members who don’t send in their payment the very day they receive a bill.  And you may have to send reminder notices.  We usually start billing members in May, so by July 1 when we get the dues billing from LCI, we’ve already collected most of the dues.  And you may have received a few replies from members who tell you they are not renewing-  A GREAT time to reach out to the.  (Why do we wait until dues billing to reach out to members anyway?)</a:t>
            </a:r>
          </a:p>
          <a:p>
            <a:pPr eaLnBrk="1" hangingPunct="1">
              <a:spcBef>
                <a:spcPct val="0"/>
              </a:spcBef>
              <a:buFontTx/>
              <a:buChar char="•"/>
              <a:defRPr/>
            </a:pPr>
            <a:endParaRPr lang="en-US" altLang="en-US" dirty="0"/>
          </a:p>
          <a:p>
            <a:pPr eaLnBrk="1" hangingPunct="1">
              <a:spcBef>
                <a:spcPct val="0"/>
              </a:spcBef>
              <a:defRPr/>
            </a:pPr>
            <a:endParaRPr lang="en-US" altLang="en-US" b="1"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6DEA50-A959-4433-B27F-A5505A9CB77C}" type="slidenum">
              <a:rPr lang="en-US" altLang="en-US" smtClean="0"/>
              <a:pPr>
                <a:spcBef>
                  <a:spcPct val="0"/>
                </a:spcBef>
              </a:pPr>
              <a:t>33</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r>
              <a:rPr lang="en-US" altLang="en-US" b="1" dirty="0"/>
              <a:t>* </a:t>
            </a:r>
            <a:r>
              <a:rPr lang="en-US" altLang="en-US" dirty="0"/>
              <a:t>“What is an annual audit and why is it important?” The annual audit of the financial records can be done by a respected past officer.  The audit confirms that the records were in good order at the end of the year.  An audit should be done each year regardless of a change in treasurer.  In all fairness, we should probably refer to this process as a review.  In true accounting terms, an audit is far too extensive for most clubs to expect.  A review is an opportunity to make sure income and expenses are in balance and that property authority has been given in the movement of funds, both deposits and checks.</a:t>
            </a:r>
          </a:p>
          <a:p>
            <a:pPr eaLnBrk="1" hangingPunct="1">
              <a:spcBef>
                <a:spcPct val="0"/>
              </a:spcBef>
              <a:defRPr/>
            </a:pPr>
            <a:endParaRPr lang="en-US" altLang="en-US" b="1"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6DEA50-A959-4433-B27F-A5505A9CB77C}" type="slidenum">
              <a:rPr lang="en-US" altLang="en-US" smtClean="0"/>
              <a:pPr>
                <a:spcBef>
                  <a:spcPct val="0"/>
                </a:spcBef>
              </a:pPr>
              <a:t>34</a:t>
            </a:fld>
            <a:endParaRPr lang="en-US" altLang="en-US"/>
          </a:p>
        </p:txBody>
      </p:sp>
    </p:spTree>
    <p:extLst>
      <p:ext uri="{BB962C8B-B14F-4D97-AF65-F5344CB8AC3E}">
        <p14:creationId xmlns:p14="http://schemas.microsoft.com/office/powerpoint/2010/main" val="4154970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r>
              <a:rPr lang="en-US" altLang="en-US" b="1" dirty="0"/>
              <a:t>* </a:t>
            </a:r>
            <a:r>
              <a:rPr lang="en-US" altLang="en-US" dirty="0"/>
              <a:t>“How can I ensure my club remains in active status” is another very common question treasurers have.  Simply put, you should pay all of your dues within the terms established by the association and do not allow billing to go unpaid beyond 90 days of the due date.  Your district governor will be notified immediately when you fall behind in your financial obligations to LCI.  You don’t want this to happen.</a:t>
            </a:r>
          </a:p>
          <a:p>
            <a:pPr eaLnBrk="1" hangingPunct="1">
              <a:spcBef>
                <a:spcPct val="0"/>
              </a:spcBef>
              <a:buFontTx/>
              <a:buChar char="•"/>
              <a:defRPr/>
            </a:pPr>
            <a:endParaRPr lang="en-US" altLang="en-US" dirty="0"/>
          </a:p>
          <a:p>
            <a:pPr eaLnBrk="1" hangingPunct="1">
              <a:spcBef>
                <a:spcPct val="0"/>
              </a:spcBef>
              <a:defRPr/>
            </a:pPr>
            <a:endParaRPr lang="en-US" altLang="en-US" b="1"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6DEA50-A959-4433-B27F-A5505A9CB77C}" type="slidenum">
              <a:rPr lang="en-US" altLang="en-US" smtClean="0"/>
              <a:pPr>
                <a:spcBef>
                  <a:spcPct val="0"/>
                </a:spcBef>
              </a:pPr>
              <a:t>35</a:t>
            </a:fld>
            <a:endParaRPr lang="en-US" altLang="en-US"/>
          </a:p>
        </p:txBody>
      </p:sp>
    </p:spTree>
    <p:extLst>
      <p:ext uri="{BB962C8B-B14F-4D97-AF65-F5344CB8AC3E}">
        <p14:creationId xmlns:p14="http://schemas.microsoft.com/office/powerpoint/2010/main" val="1787560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0750" eaLnBrk="1" hangingPunct="1">
              <a:spcBef>
                <a:spcPct val="0"/>
              </a:spcBef>
            </a:pPr>
            <a:r>
              <a:rPr lang="en-US" altLang="en-US"/>
              <a:t>So far during this training we have:</a:t>
            </a:r>
          </a:p>
          <a:p>
            <a:pPr defTabSz="920750" eaLnBrk="1" hangingPunct="1">
              <a:spcBef>
                <a:spcPct val="0"/>
              </a:spcBef>
            </a:pPr>
            <a:endParaRPr lang="en-US" altLang="en-US"/>
          </a:p>
          <a:p>
            <a:pPr defTabSz="920750" eaLnBrk="1" hangingPunct="1">
              <a:spcBef>
                <a:spcPct val="0"/>
              </a:spcBef>
            </a:pPr>
            <a:r>
              <a:rPr lang="en-US" altLang="en-US" b="1"/>
              <a:t>* </a:t>
            </a:r>
            <a:r>
              <a:rPr lang="en-US" altLang="en-US"/>
              <a:t>Performed a high level review of your responsibilities as club treasurer </a:t>
            </a:r>
          </a:p>
          <a:p>
            <a:pPr defTabSz="920750" eaLnBrk="1" hangingPunct="1">
              <a:spcBef>
                <a:spcPct val="0"/>
              </a:spcBef>
            </a:pPr>
            <a:r>
              <a:rPr lang="en-US" altLang="en-US" b="1"/>
              <a:t>* </a:t>
            </a:r>
            <a:r>
              <a:rPr lang="en-US" altLang="en-US"/>
              <a:t>Identified the benefits “MyLCI” will provide you  </a:t>
            </a:r>
          </a:p>
          <a:p>
            <a:pPr defTabSz="920750" eaLnBrk="1" hangingPunct="1">
              <a:spcBef>
                <a:spcPct val="0"/>
              </a:spcBef>
            </a:pPr>
            <a:r>
              <a:rPr lang="en-US" altLang="en-US" b="1"/>
              <a:t>* </a:t>
            </a:r>
            <a:r>
              <a:rPr lang="en-US" altLang="en-US"/>
              <a:t>And</a:t>
            </a:r>
            <a:r>
              <a:rPr lang="en-US" altLang="en-US" b="1"/>
              <a:t> </a:t>
            </a:r>
            <a:r>
              <a:rPr lang="en-US" altLang="en-US"/>
              <a:t>we reviewed the “MyLCI” functions and features that you will be performing in the system</a:t>
            </a:r>
          </a:p>
          <a:p>
            <a:pPr defTabSz="920750" eaLnBrk="1" hangingPunct="1">
              <a:spcBef>
                <a:spcPct val="0"/>
              </a:spcBef>
              <a:buFontTx/>
              <a:buChar char="•"/>
            </a:pPr>
            <a:endParaRPr lang="en-US" altLang="en-US" b="1"/>
          </a:p>
          <a:p>
            <a:pPr defTabSz="920750" eaLnBrk="1" hangingPunct="1">
              <a:spcBef>
                <a:spcPct val="0"/>
              </a:spcBef>
            </a:pPr>
            <a:r>
              <a:rPr lang="en-US" altLang="en-US"/>
              <a:t>This session provided you with a lot of information on the your role as club treasurer and how “MyLCI” will assist you. While you may not be an expert on all of “MyLCI’s” features, this first look of the new system and how to perform your associated tasks will allow to you help your club be effective and in compliance.</a:t>
            </a:r>
          </a:p>
          <a:p>
            <a:pPr defTabSz="920750" eaLnBrk="1" hangingPunct="1">
              <a:spcBef>
                <a:spcPct val="0"/>
              </a:spcBef>
            </a:pPr>
            <a:endParaRPr lang="en-US" altLang="en-US"/>
          </a:p>
          <a:p>
            <a:pPr defTabSz="920750" eaLnBrk="1" hangingPunct="1">
              <a:spcBef>
                <a:spcPct val="0"/>
              </a:spcBef>
            </a:pPr>
            <a:endParaRPr lang="en-US" altLang="en-US"/>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1F06A6-13C3-4818-B477-0043BEAA0663}" type="slidenum">
              <a:rPr lang="en-US" altLang="en-US" smtClean="0"/>
              <a:pPr>
                <a:spcBef>
                  <a:spcPct val="0"/>
                </a:spcBef>
              </a:pPr>
              <a:t>36</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3288" eaLnBrk="1" hangingPunct="1">
              <a:spcBef>
                <a:spcPct val="0"/>
              </a:spcBef>
            </a:pPr>
            <a:r>
              <a:rPr lang="en-US" altLang="en-US">
                <a:cs typeface="Times New Roman" panose="02020603050405020304" pitchFamily="18" charset="0"/>
              </a:rPr>
              <a:t>If you have questions about “MyLCI” or anything that you saw demonstrated during today’s session, please contact the support center at LCI Headquarters, which is open from 8:30 AM – 4:30 PM Chicago time, Monday thru Friday.</a:t>
            </a:r>
          </a:p>
          <a:p>
            <a:pPr defTabSz="903288" eaLnBrk="1" hangingPunct="1">
              <a:spcBef>
                <a:spcPct val="0"/>
              </a:spcBef>
            </a:pPr>
            <a:r>
              <a:rPr lang="en-US" altLang="en-US">
                <a:cs typeface="Times New Roman" panose="02020603050405020304" pitchFamily="18" charset="0"/>
              </a:rPr>
              <a:t>For other billing and treasurer specific questions, please contact the Account Receivables and Club Account Services department.</a:t>
            </a:r>
          </a:p>
          <a:p>
            <a:pPr defTabSz="903288" eaLnBrk="1" hangingPunct="1">
              <a:spcBef>
                <a:spcPct val="0"/>
              </a:spcBef>
            </a:pPr>
            <a:endParaRPr lang="en-US" altLang="en-US">
              <a:cs typeface="Times New Roman" panose="02020603050405020304" pitchFamily="18"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7154BC-3863-4BE0-A4A0-2E06B6C1476C}" type="slidenum">
              <a:rPr lang="en-US" altLang="en-US" smtClean="0"/>
              <a:pPr>
                <a:spcBef>
                  <a:spcPct val="0"/>
                </a:spcBef>
              </a:pPr>
              <a:t>37</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b="1" dirty="0"/>
              <a:t>* </a:t>
            </a:r>
            <a:r>
              <a:rPr lang="en-US" dirty="0"/>
              <a:t>The Club Constitution &amp; Bylaws and the Club Officer Manual, both available on the LCI website, are the primary resources for you to reference as club treasurer. </a:t>
            </a:r>
          </a:p>
          <a:p>
            <a:pPr eaLnBrk="1" hangingPunct="1">
              <a:spcBef>
                <a:spcPct val="0"/>
              </a:spcBef>
              <a:buFontTx/>
              <a:buChar char="•"/>
              <a:defRPr/>
            </a:pPr>
            <a:endParaRPr lang="en-US" dirty="0"/>
          </a:p>
          <a:p>
            <a:pPr eaLnBrk="1" hangingPunct="1">
              <a:spcBef>
                <a:spcPct val="0"/>
              </a:spcBef>
              <a:defRPr/>
            </a:pPr>
            <a:r>
              <a:rPr lang="en-US" b="1" dirty="0"/>
              <a:t>* </a:t>
            </a:r>
            <a:r>
              <a:rPr lang="en-US" dirty="0"/>
              <a:t>As mentioned earlier, the Leadership Resource Center has a Club Treasurer Self-Study module that you can view at your leisure.</a:t>
            </a:r>
          </a:p>
          <a:p>
            <a:pPr eaLnBrk="1" hangingPunct="1">
              <a:spcBef>
                <a:spcPct val="0"/>
              </a:spcBef>
              <a:buFontTx/>
              <a:buChar char="•"/>
              <a:defRPr/>
            </a:pPr>
            <a:endParaRPr lang="en-US" dirty="0"/>
          </a:p>
          <a:p>
            <a:pPr eaLnBrk="1" hangingPunct="1">
              <a:spcBef>
                <a:spcPct val="0"/>
              </a:spcBef>
              <a:defRPr/>
            </a:pPr>
            <a:r>
              <a:rPr lang="en-US" dirty="0"/>
              <a:t>* Lastly, you can also find a variety of resources within the Finance section of the Member Center on the LCI website. </a:t>
            </a:r>
          </a:p>
          <a:p>
            <a:pPr marL="171450" indent="-171450" eaLnBrk="1" hangingPunct="1">
              <a:spcBef>
                <a:spcPct val="0"/>
              </a:spcBef>
              <a:buFont typeface="Arial" pitchFamily="34" charset="0"/>
              <a:buChar char="•"/>
              <a:defRPr/>
            </a:pPr>
            <a:endParaRPr lang="en-US" dirty="0"/>
          </a:p>
          <a:p>
            <a:pPr eaLnBrk="1" hangingPunct="1">
              <a:spcBef>
                <a:spcPct val="0"/>
              </a:spcBef>
              <a:defRPr/>
            </a:pPr>
            <a:r>
              <a:rPr lang="en-US" dirty="0"/>
              <a:t>.</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D44FB2-A4B1-460F-A4E1-F23BC214EA1E}" type="slidenum">
              <a:rPr lang="en-US" altLang="en-US" smtClean="0"/>
              <a:pPr>
                <a:spcBef>
                  <a:spcPct val="0"/>
                </a:spcBef>
              </a:pPr>
              <a:t>38</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club treasurer is responsible for the financial matters pertaining to the club. As you are aware, while serving as club treasurer some of your primary responsibilities will be to: </a:t>
            </a:r>
            <a:r>
              <a:rPr lang="en-US" altLang="en-US" baseline="0" dirty="0"/>
              <a:t> </a:t>
            </a:r>
            <a:r>
              <a:rPr lang="en-US" altLang="en-US" b="1" dirty="0"/>
              <a:t>*  </a:t>
            </a:r>
            <a:r>
              <a:rPr lang="en-US" altLang="en-US" dirty="0"/>
              <a:t>Receive and deposit money from the secretary, and others, into the recommended and approved bank. Remember, your club must establish an administrative account and a public or fundraising account.  </a:t>
            </a:r>
          </a:p>
          <a:p>
            <a:pPr eaLnBrk="1" hangingPunct="1">
              <a:spcBef>
                <a:spcPct val="0"/>
              </a:spcBef>
            </a:pPr>
            <a:r>
              <a:rPr lang="en-US" altLang="en-US" b="1" dirty="0"/>
              <a:t>* </a:t>
            </a:r>
            <a:r>
              <a:rPr lang="en-US" altLang="en-US" dirty="0"/>
              <a:t>You will pay the club’s obligations with checks or vouchers that are signed by yourself and countersigned by another officer. As we will discuss a little later, you may now agree to pay dues online if the board approves of this payment option.</a:t>
            </a:r>
          </a:p>
          <a:p>
            <a:pPr eaLnBrk="1" hangingPunct="1">
              <a:spcBef>
                <a:spcPct val="0"/>
              </a:spcBef>
            </a:pPr>
            <a:r>
              <a:rPr lang="en-US" altLang="en-US" b="1" dirty="0"/>
              <a:t>* </a:t>
            </a:r>
            <a:r>
              <a:rPr lang="en-US" altLang="en-US" dirty="0"/>
              <a:t>You will have custody of and maintain club receipts and disbursements.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CEDAC1-85E7-462F-9734-087B2A7DF4C3}" type="slidenum">
              <a:rPr lang="en-US" altLang="en-US" smtClean="0"/>
              <a:pPr>
                <a:spcBef>
                  <a:spcPct val="0"/>
                </a:spcBef>
              </a:pPr>
              <a:t>3</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cs typeface="Times New Roman" panose="02020603050405020304" pitchFamily="18" charset="0"/>
              </a:rPr>
              <a:t>Once you’re acquainted with MyLCI, the decision on how to track your club’s income and expenses must be made.  Early club treasurers probably relied on hand posting in dingy yellow ledger books.  Elaborate secret codes were used to correctly enter data in the correct sheets, making sure all the credits and debits were properly listed and all totals were in balance.  *   Believe it or not, this was the basic design for the original spreadsheet programs such as Excel.  For many clubs, a simple spreadsheet is quite sufficient to track income and expenses.</a:t>
            </a:r>
            <a:endParaRPr lang="en-US" altLang="en-US" dirty="0">
              <a:latin typeface="Times New Roman" panose="02020603050405020304" pitchFamily="18" charset="0"/>
              <a:cs typeface="Times New Roman" panose="02020603050405020304" pitchFamily="18" charset="0"/>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5F287D-9980-4361-987B-3C49C6A96C8F}" type="slidenum">
              <a:rPr lang="en-US" altLang="en-US" smtClean="0"/>
              <a:pPr>
                <a:spcBef>
                  <a:spcPct val="0"/>
                </a:spcBef>
              </a:pPr>
              <a:t>39</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Here’s a simple spreadsheet used to show a club’s checkbook balance.  Notice how it’s split to show both the administrative and service funds?  </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70B4185-743A-49DB-BFA6-BED308ED760F}" type="slidenum">
              <a:rPr lang="en-US" altLang="en-US" smtClean="0"/>
              <a:pPr/>
              <a:t>40</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sheet provides detail for a specific deposit entered on the previous slide.  Notice how each item for that deposit is detailed?  Before going on, it is important for the treasurer to maintain complete records of every transaction.  If you’re like me, at every meeting Lions come up and ‘toss’ money (cash or checks) and simply tell me what’s for.  I take that amount, put a sticky note on it and put it an envelope (or zip lock back).  When I get home, I would never remember what happened.  Now you can enter the details and if asked later by Larry Lion if he paid for his chicken tickets, dues or whatever, you can research the date and reply.</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CEB5E50-9C75-48AD-A340-740710A5AD6C}" type="slidenum">
              <a:rPr lang="en-US" altLang="en-US" smtClean="0"/>
              <a:pPr/>
              <a:t>41</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cs typeface="Times New Roman" panose="02020603050405020304" pitchFamily="18" charset="0"/>
              </a:rPr>
              <a:t>There are other ways to keep your club’s records.  Over the years, there have been numerous accounting software titles developed, but the most common for the non-accounting personnel come from Intuit.</a:t>
            </a:r>
          </a:p>
          <a:p>
            <a:pPr eaLnBrk="1" hangingPunct="1">
              <a:spcBef>
                <a:spcPct val="0"/>
              </a:spcBef>
            </a:pPr>
            <a:r>
              <a:rPr lang="en-US" altLang="en-US" b="1" dirty="0">
                <a:latin typeface="Times New Roman" panose="02020603050405020304" pitchFamily="18" charset="0"/>
                <a:cs typeface="Times New Roman" panose="02020603050405020304" pitchFamily="18" charset="0"/>
              </a:rPr>
              <a:t>Quicken is the most common program used by individuals and organizations.  It is, by its very name, very INTUITIVE.  *  The company also produces </a:t>
            </a:r>
            <a:r>
              <a:rPr lang="en-US" altLang="en-US" b="1" dirty="0" err="1">
                <a:latin typeface="Times New Roman" panose="02020603050405020304" pitchFamily="18" charset="0"/>
                <a:cs typeface="Times New Roman" panose="02020603050405020304" pitchFamily="18" charset="0"/>
              </a:rPr>
              <a:t>Quickbooks</a:t>
            </a:r>
            <a:r>
              <a:rPr lang="en-US" altLang="en-US" b="1" dirty="0">
                <a:latin typeface="Times New Roman" panose="02020603050405020304" pitchFamily="18" charset="0"/>
                <a:cs typeface="Times New Roman" panose="02020603050405020304" pitchFamily="18" charset="0"/>
              </a:rPr>
              <a:t>, sort of Quicken on steroids.  Better, it has a lot of features for businesses.  Many accounting firms are using </a:t>
            </a:r>
            <a:r>
              <a:rPr lang="en-US" altLang="en-US" b="1" dirty="0" err="1">
                <a:latin typeface="Times New Roman" panose="02020603050405020304" pitchFamily="18" charset="0"/>
                <a:cs typeface="Times New Roman" panose="02020603050405020304" pitchFamily="18" charset="0"/>
              </a:rPr>
              <a:t>Quickbooks</a:t>
            </a:r>
            <a:r>
              <a:rPr lang="en-US" altLang="en-US" b="1" dirty="0">
                <a:latin typeface="Times New Roman" panose="02020603050405020304" pitchFamily="18" charset="0"/>
                <a:cs typeface="Times New Roman" panose="02020603050405020304" pitchFamily="18" charset="0"/>
              </a:rPr>
              <a:t> with their clients who do a lot of their own accounting.</a:t>
            </a:r>
            <a:endParaRPr lang="en-US" altLang="en-US" dirty="0">
              <a:latin typeface="Times New Roman" panose="02020603050405020304" pitchFamily="18" charset="0"/>
              <a:cs typeface="Times New Roman" panose="02020603050405020304" pitchFamily="18"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C33BFB-B563-412F-B134-8AC7E432CBA9}" type="slidenum">
              <a:rPr lang="en-US" altLang="en-US" smtClean="0"/>
              <a:pPr>
                <a:spcBef>
                  <a:spcPct val="0"/>
                </a:spcBef>
              </a:pPr>
              <a:t>42</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cs typeface="Times New Roman" panose="02020603050405020304" pitchFamily="18" charset="0"/>
              </a:rPr>
              <a:t>Whatever you decide to use, be sure to identify your club’s income and expense accounts carefully.  Programs such as Quicken and Quickbooks are extremely flexible in helping you create reports, even downloading them into Excel spreadsheets.  The secret to using any of them is to be accurate with your information.  The devil is in the details!</a:t>
            </a:r>
            <a:endParaRPr lang="en-US" altLang="en-US">
              <a:latin typeface="Times New Roman" panose="02020603050405020304" pitchFamily="18" charset="0"/>
              <a:cs typeface="Times New Roman" panose="02020603050405020304" pitchFamily="18" charset="0"/>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80859F-7BAF-442D-824B-573B1512AA72}" type="slidenum">
              <a:rPr lang="en-US" altLang="en-US" smtClean="0"/>
              <a:pPr>
                <a:spcBef>
                  <a:spcPct val="0"/>
                </a:spcBef>
              </a:pPr>
              <a:t>43</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cs typeface="Times New Roman" panose="02020603050405020304" pitchFamily="18" charset="0"/>
              </a:rPr>
              <a:t>Now comes the alphabet soup portion of this presentation.  EIN,  TIN, 990, 990-EZ, 990-N, IRS, SOL, NOOOOO!  To help you out, the following information is all available on a handy sheet, </a:t>
            </a:r>
            <a:endParaRPr lang="en-US" altLang="en-US">
              <a:latin typeface="Times New Roman" panose="02020603050405020304" pitchFamily="18" charset="0"/>
              <a:cs typeface="Times New Roman" panose="02020603050405020304" pitchFamily="18" charset="0"/>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171CDE-88C3-4B0D-9464-0E4356AA7EF0}" type="slidenum">
              <a:rPr lang="en-US" altLang="en-US" smtClean="0"/>
              <a:pPr>
                <a:spcBef>
                  <a:spcPct val="0"/>
                </a:spcBef>
              </a:pPr>
              <a:t>44</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cs typeface="Times New Roman" panose="02020603050405020304" pitchFamily="18" charset="0"/>
              </a:rPr>
              <a:t>Some type of payment</a:t>
            </a:r>
            <a:r>
              <a:rPr lang="en-US" altLang="en-US" b="1" baseline="0" dirty="0">
                <a:cs typeface="Times New Roman" panose="02020603050405020304" pitchFamily="18" charset="0"/>
              </a:rPr>
              <a:t> authorization request will document the approval for payments.</a:t>
            </a:r>
            <a:endParaRPr lang="en-US" altLang="en-US" dirty="0">
              <a:latin typeface="Times New Roman" panose="02020603050405020304" pitchFamily="18" charset="0"/>
              <a:cs typeface="Times New Roman" panose="02020603050405020304" pitchFamily="18" charset="0"/>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171CDE-88C3-4B0D-9464-0E4356AA7EF0}" type="slidenum">
              <a:rPr lang="en-US" altLang="en-US" smtClean="0"/>
              <a:pPr>
                <a:spcBef>
                  <a:spcPct val="0"/>
                </a:spcBef>
              </a:pPr>
              <a:t>45</a:t>
            </a:fld>
            <a:endParaRPr lang="en-US" altLang="en-US"/>
          </a:p>
        </p:txBody>
      </p:sp>
    </p:spTree>
    <p:extLst>
      <p:ext uri="{BB962C8B-B14F-4D97-AF65-F5344CB8AC3E}">
        <p14:creationId xmlns:p14="http://schemas.microsoft.com/office/powerpoint/2010/main" val="11571487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cs typeface="Times New Roman" panose="02020603050405020304" pitchFamily="18" charset="0"/>
              </a:rPr>
              <a:t>Go to district website, click on </a:t>
            </a:r>
            <a:endParaRPr lang="en-US" altLang="en-US" dirty="0">
              <a:latin typeface="Times New Roman" panose="02020603050405020304" pitchFamily="18" charset="0"/>
              <a:cs typeface="Times New Roman" panose="02020603050405020304" pitchFamily="18" charset="0"/>
            </a:endParaRPr>
          </a:p>
          <a:p>
            <a:pPr eaLnBrk="1" hangingPunct="1">
              <a:spcBef>
                <a:spcPct val="0"/>
              </a:spcBef>
            </a:pPr>
            <a:endParaRPr lang="en-US" altLang="en-US" dirty="0">
              <a:latin typeface="Times New Roman" panose="02020603050405020304" pitchFamily="18" charset="0"/>
              <a:cs typeface="Times New Roman" panose="02020603050405020304" pitchFamily="18"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18DFA6-1BD4-49DD-8A58-94F590A6CDED}" type="slidenum">
              <a:rPr lang="en-US" altLang="en-US" smtClean="0"/>
              <a:pPr>
                <a:spcBef>
                  <a:spcPct val="0"/>
                </a:spcBef>
              </a:pPr>
              <a:t>46</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Times New Roman" panose="02020603050405020304" pitchFamily="18" charset="0"/>
                <a:cs typeface="Times New Roman" panose="02020603050405020304" pitchFamily="18" charset="0"/>
              </a:rPr>
              <a:t>Navigate to my district’s website, lions25g.org.  In the menu, select the Documents item, and then a list of options appear in a drop down box.  Select the Tax Regulations and Issues item and you’ll download a PDF with all the details that will follow. </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1EDE99-4C22-418E-9685-AA40C3133911}" type="slidenum">
              <a:rPr lang="en-US" altLang="en-US" smtClean="0"/>
              <a:pPr>
                <a:spcBef>
                  <a:spcPct val="0"/>
                </a:spcBef>
              </a:pPr>
              <a:t>47</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Times New Roman" panose="02020603050405020304" pitchFamily="18" charset="0"/>
                <a:cs typeface="Times New Roman" panose="02020603050405020304" pitchFamily="18" charset="0"/>
              </a:rPr>
              <a:t>This document will be your guide through all the important forms and dates you’ll need to be aware of as club treasurer.  Let’s start with an introduction to Tax Exemption. (refer to the actual sheet and briefly go through the sections.)  FYI, this document also has the Payment request</a:t>
            </a:r>
            <a:r>
              <a:rPr lang="en-US" altLang="en-US" baseline="0" dirty="0">
                <a:latin typeface="Times New Roman" panose="02020603050405020304" pitchFamily="18" charset="0"/>
                <a:cs typeface="Times New Roman" panose="02020603050405020304" pitchFamily="18" charset="0"/>
              </a:rPr>
              <a:t> discussed </a:t>
            </a:r>
            <a:r>
              <a:rPr lang="en-US" altLang="en-US" baseline="0" dirty="0" err="1">
                <a:latin typeface="Times New Roman" panose="02020603050405020304" pitchFamily="18" charset="0"/>
                <a:cs typeface="Times New Roman" panose="02020603050405020304" pitchFamily="18" charset="0"/>
              </a:rPr>
              <a:t>ealier</a:t>
            </a:r>
            <a:r>
              <a:rPr lang="en-US" altLang="en-US" baseline="0"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603B3D-FE93-40A0-B715-88277A1679E9}" type="slidenum">
              <a:rPr lang="en-US" altLang="en-US" smtClean="0"/>
              <a:pPr>
                <a:spcBef>
                  <a:spcPct val="0"/>
                </a:spcBef>
              </a:pPr>
              <a:t>48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 </a:t>
            </a:r>
            <a:r>
              <a:rPr lang="en-US" altLang="en-US" dirty="0"/>
              <a:t>Prepare and submit regular reports to your club’s board of directors and be aware of municipal and/or government filing requirements for your area.</a:t>
            </a:r>
          </a:p>
          <a:p>
            <a:pPr eaLnBrk="1" hangingPunct="1">
              <a:spcBef>
                <a:spcPct val="0"/>
              </a:spcBef>
            </a:pPr>
            <a:r>
              <a:rPr lang="en-US" altLang="en-US" b="1" dirty="0"/>
              <a:t>* </a:t>
            </a:r>
            <a:r>
              <a:rPr lang="en-US" altLang="en-US" dirty="0"/>
              <a:t>Provide a personal guarantee or actual bond to safeguard club assets</a:t>
            </a:r>
          </a:p>
          <a:p>
            <a:pPr eaLnBrk="1" hangingPunct="1"/>
            <a:r>
              <a:rPr lang="en-US" altLang="en-US" b="1" dirty="0"/>
              <a:t>* </a:t>
            </a:r>
            <a:r>
              <a:rPr lang="en-US" altLang="en-US" dirty="0"/>
              <a:t>And deliver, in a timely manner at the conclusion of your term in office, the financials of the club to your successor.</a:t>
            </a:r>
          </a:p>
          <a:p>
            <a:pPr eaLnBrk="1" hangingPunct="1">
              <a:spcBef>
                <a:spcPct val="0"/>
              </a:spcBef>
            </a:pPr>
            <a:r>
              <a:rPr lang="en-US" altLang="en-US" dirty="0"/>
              <a:t>I encourage you to take the “Club Treasurer” self-study course that is available on the Leadership Resource Center.  It dives deeper into the responsibilities and tasks associated with your role that we will not have the opportunity to cover during this session.</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CEDAC1-85E7-462F-9734-087B2A7DF4C3}" type="slidenum">
              <a:rPr lang="en-US" altLang="en-US" smtClean="0"/>
              <a:pPr>
                <a:spcBef>
                  <a:spcPct val="0"/>
                </a:spcBef>
              </a:pPr>
              <a:t>4</a:t>
            </a:fld>
            <a:endParaRPr lang="en-US" altLang="en-US"/>
          </a:p>
        </p:txBody>
      </p:sp>
    </p:spTree>
    <p:extLst>
      <p:ext uri="{BB962C8B-B14F-4D97-AF65-F5344CB8AC3E}">
        <p14:creationId xmlns:p14="http://schemas.microsoft.com/office/powerpoint/2010/main" val="3175275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 </a:t>
            </a:r>
          </a:p>
          <a:p>
            <a:r>
              <a:rPr lang="en-US" altLang="en-US"/>
              <a:t> </a:t>
            </a:r>
            <a:r>
              <a:rPr lang="en-US" altLang="en-US" b="1"/>
              <a:t>TAX FILING – CLUB RESPONSIBILITIES </a:t>
            </a:r>
            <a:endParaRPr lang="en-US" altLang="en-US"/>
          </a:p>
          <a:p>
            <a:r>
              <a:rPr lang="en-US" altLang="en-US"/>
              <a:t>Obtaining an EIN. Every Club and/or District must have an employer identification number (EIN), even if it will not have employees. The EIN is a unique number that identifies the organization to the Internal Revenue Service. To apply for an EIN, you should obtain a Form </a:t>
            </a:r>
          </a:p>
          <a:p>
            <a:r>
              <a:rPr lang="en-US" altLang="en-US"/>
              <a:t>SS-4 and its Instructions from the IRS. You may also apply for an EIN online(</a:t>
            </a:r>
            <a:r>
              <a:rPr lang="en-US" altLang="en-US" u="sng"/>
              <a:t>www.irs.gov/charities</a:t>
            </a:r>
            <a:r>
              <a:rPr lang="en-US" altLang="en-US"/>
              <a:t>), by telephone (1-800-829-4933), or by fax (fax number at the location accepting applications from your state).It is important that the Clubs and Districts are using the correct EIN for their annual filing. Failure to use the correct EIN will result in revocation of the501(c)4 exemption. Should your Club or District have the wrong EIN, you may correct the records with the IRS through their Exempt Organizations(EO) customer service at 877-829-5500. </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49A945-565A-4918-9F11-FD8F12F3EDCB}" type="slidenum">
              <a:rPr lang="en-US" altLang="en-US" smtClean="0"/>
              <a:pPr>
                <a:spcBef>
                  <a:spcPct val="0"/>
                </a:spcBef>
              </a:pPr>
              <a:t>49</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defRPr/>
            </a:pPr>
            <a:endParaRPr lang="en-US" dirty="0"/>
          </a:p>
          <a:p>
            <a:pPr>
              <a:defRPr/>
            </a:pPr>
            <a:r>
              <a:rPr lang="en-US" dirty="0"/>
              <a:t> </a:t>
            </a:r>
          </a:p>
          <a:p>
            <a:pPr>
              <a:defRPr/>
            </a:pPr>
            <a:r>
              <a:rPr lang="en-US" dirty="0"/>
              <a:t> </a:t>
            </a:r>
            <a:r>
              <a:rPr lang="en-US" u="sng" dirty="0"/>
              <a:t>Filing Requirements</a:t>
            </a:r>
            <a:r>
              <a:rPr lang="en-US" dirty="0"/>
              <a:t>. Under the Pension Protection Act of 2006, most small tax-exempt organizations whose gross receipts are normally $25,000 or less($50,000 or less for taxyears2010 and later) must file Form 990-N,</a:t>
            </a:r>
            <a:r>
              <a:rPr lang="en-US" i="1" dirty="0"/>
              <a:t>Electronic Notice (e-Postcard) for Tax-Exempt Organizations not Required To File Form 990 or 990-EZ</a:t>
            </a:r>
            <a:r>
              <a:rPr lang="en-US" dirty="0"/>
              <a:t>. Before this law was enacted, these small organizations were not required to file annually with the  RS. This means that ALL clubs and districts must annually file a990-N, 990-EZ or 990.</a:t>
            </a:r>
          </a:p>
          <a:p>
            <a:pPr>
              <a:defRPr/>
            </a:pPr>
            <a:r>
              <a:rPr lang="en-US" u="sng" dirty="0"/>
              <a:t>E-Postcard Filing</a:t>
            </a:r>
            <a:r>
              <a:rPr lang="en-US" dirty="0"/>
              <a:t>. If your club is eligible to filea990-N, then it must provide the following information on the 990-N: the club’s legal name; any other names the club uses; the club’s mailing address; the club’s website address (if applicable); the club’s taxpayer identification number (TIN or EIN); name and address of principal officer of the organization (President); the fiscal year the club runs by which should be June through July; a statement that the club’s annual gross receipts are normally $25,000 or less ($50,000 or less beginning with the 2010 tax year); and if applicable a statement that the club has been canceled or is planning on canceling. </a:t>
            </a:r>
          </a:p>
          <a:p>
            <a:pPr>
              <a:defRPr/>
            </a:pPr>
            <a:r>
              <a:rPr lang="en-US" u="sng" dirty="0"/>
              <a:t>When to file</a:t>
            </a:r>
            <a:r>
              <a:rPr lang="en-US" dirty="0"/>
              <a:t>: Forms 990, 990-EZand 990-N must be filed by the 15</a:t>
            </a:r>
            <a:r>
              <a:rPr lang="en-US" baseline="30000" dirty="0"/>
              <a:t>th</a:t>
            </a:r>
            <a:r>
              <a:rPr lang="en-US" dirty="0"/>
              <a:t>dayof the 5</a:t>
            </a:r>
            <a:r>
              <a:rPr lang="en-US" baseline="30000" dirty="0"/>
              <a:t>th</a:t>
            </a:r>
            <a:r>
              <a:rPr lang="en-US" dirty="0"/>
              <a:t>month after the end of the organization’s annual accounting period. For example, if the club’s tax period ends on December 31, 2011, the form is due May2012. Please note that </a:t>
            </a:r>
            <a:r>
              <a:rPr lang="en-US" b="1" i="1" dirty="0"/>
              <a:t>an organization cannot request an extension for filing the Form 990-N.</a:t>
            </a:r>
            <a:endParaRPr lang="en-US" dirty="0"/>
          </a:p>
          <a:p>
            <a:pPr>
              <a:defRPr/>
            </a:pPr>
            <a:r>
              <a:rPr lang="en-US" u="sng" dirty="0"/>
              <a:t>Revocation: </a:t>
            </a:r>
            <a:r>
              <a:rPr lang="en-US" dirty="0"/>
              <a:t>If a Lions Club or District fails to file timely a Form 990, 990-EZ or 990-N, then their exemption will be revoked by the IRS. This is regardless of whether they are part of a group exemption like Lions Clubs or Districts. The IRS issued instructions for organizations wishing to get reinstated. As part of this, the IRS issued guidance on how organizations can apply for reinstatement of their tax-exempt status, including retro-active reinstatement. In addition, the IRS announced transition relief for certain small tax-exempt organizations–those with annual gross receipts of $50,000 or less for 2010 –that were made subject to the new "postcard“ filing under the Pension Protection Act. The relief allows eligible small organizations to regain their tax-exempt status retroactive to the date of revocation and pay a reduced application fee of $100 rather than the typical $400 or $850 fee. Full details are available in </a:t>
            </a:r>
            <a:r>
              <a:rPr lang="en-US" u="sng" dirty="0"/>
              <a:t>Notice2011-43</a:t>
            </a:r>
            <a:r>
              <a:rPr lang="en-US" dirty="0"/>
              <a:t>, </a:t>
            </a:r>
            <a:r>
              <a:rPr lang="en-US" u="sng" dirty="0"/>
              <a:t>Notice 2011-44</a:t>
            </a:r>
            <a:r>
              <a:rPr lang="en-US" dirty="0"/>
              <a:t>and </a:t>
            </a:r>
            <a:r>
              <a:rPr lang="en-US" u="sng" dirty="0"/>
              <a:t>Revenue Procedure 2011-36</a:t>
            </a:r>
            <a:r>
              <a:rPr lang="en-US" dirty="0"/>
              <a:t>, issued by the IRS. If an organization appears on the list of organizations whose tax-exempt status has been automatically revoked, it is because IRS records indicate the organization had a filing requirement and did not file the required returns or notices for three consecutive years.  Any organization that wishes to receive retroactive reinstatement under the new rules has to file an application for recognition of exemption. Therefore, either a Form 1023 or 1024 has to be filed EVENIF they didn’t have to file one initially, such as an organization covered initially under a group exemption like Lions.  There are two processes from there, depending upon what filing was missed resulting in ), by telephone (1-800-829-4933), or by fax (fax number at the location accepting applications from your state). It is important that the Clubs and Districts are using the correct EIN for their annual filing. Failure to use the correct EIN will result in revocation of the 501(c)4 exemption. Should your Club or District have the wrong EIN, you may correct the records with the IRS through their Exempt Organizations (EO) customer service at 877-829- 5500. </a:t>
            </a:r>
            <a:endParaRPr lang="en-US" altLang="en-US" dirty="0">
              <a:latin typeface="Times New Roman" panose="02020603050405020304" pitchFamily="18" charset="0"/>
              <a:cs typeface="Times New Roman" panose="02020603050405020304" pitchFamily="18" charset="0"/>
            </a:endParaRPr>
          </a:p>
          <a:p>
            <a:pPr>
              <a:defRPr/>
            </a:pPr>
            <a:endParaRPr lang="en-US" dirty="0"/>
          </a:p>
          <a:p>
            <a:pPr>
              <a:defRPr/>
            </a:pPr>
            <a:endParaRPr lang="en-US" dirty="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C0F8ED-EB38-438F-A260-313BF36C853A}" type="slidenum">
              <a:rPr lang="en-US" altLang="en-US" smtClean="0"/>
              <a:pPr>
                <a:spcBef>
                  <a:spcPct val="0"/>
                </a:spcBef>
              </a:pPr>
              <a:t>50</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cs typeface="Times New Roman" panose="02020603050405020304" pitchFamily="18" charset="0"/>
              </a:rPr>
              <a:t>Limited Liability </a:t>
            </a:r>
            <a:endParaRPr lang="en-US" altLang="en-US"/>
          </a:p>
          <a:p>
            <a:r>
              <a:rPr lang="en-US" altLang="en-US"/>
              <a:t>In most jurisdictions, individual club members are not liable, individually or severally, in lawsuits against the club. Liability is limited to the capital or assets of the club. </a:t>
            </a:r>
          </a:p>
          <a:p>
            <a:pPr eaLnBrk="1" hangingPunct="1">
              <a:spcBef>
                <a:spcPct val="0"/>
              </a:spcBef>
            </a:pPr>
            <a:endParaRPr lang="en-US" altLang="en-US">
              <a:latin typeface="Times New Roman" panose="02020603050405020304" pitchFamily="18" charset="0"/>
              <a:cs typeface="Times New Roman" panose="02020603050405020304" pitchFamily="18" charset="0"/>
            </a:endParaRPr>
          </a:p>
          <a:p>
            <a:endParaRPr lang="en-US" altLang="en-US"/>
          </a:p>
          <a:p>
            <a:r>
              <a:rPr lang="en-US" altLang="en-US"/>
              <a:t>In most jurisdictions, individual club members are not liable, individually or severally, in lawsuits against the club. Liability is limited to the capital or assets of the club. </a:t>
            </a:r>
          </a:p>
          <a:p>
            <a:pPr eaLnBrk="1" hangingPunct="1">
              <a:spcBef>
                <a:spcPct val="0"/>
              </a:spcBef>
            </a:pPr>
            <a:endParaRPr lang="en-US" altLang="en-US">
              <a:latin typeface="Times New Roman" panose="02020603050405020304" pitchFamily="18" charset="0"/>
              <a:cs typeface="Times New Roman" panose="02020603050405020304" pitchFamily="18" charset="0"/>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B772E2-1031-43BE-854F-DBC535674D4C}" type="slidenum">
              <a:rPr lang="en-US" altLang="en-US" smtClean="0"/>
              <a:pPr>
                <a:spcBef>
                  <a:spcPct val="0"/>
                </a:spcBef>
              </a:pPr>
              <a:t>51</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cs typeface="Times New Roman" panose="02020603050405020304" pitchFamily="18" charset="0"/>
              </a:rPr>
              <a:t>This past year when I agreed to develop and give this presentation, I was asked to be sure to include a section on budgeting.  This does not have to frightening process.  It is simply a projection of what you expect to take in (income) and spend (expenses) for the coming year.  Budgets are done best if you us historical (HYSTERICAL?) information.  It can be as simple as reviewing your bank account and list your activity in these two areas, and then project what you expect will happen in the future.  Be sure to consider anomalies in what happened this past year. (rainout at county fair project)</a:t>
            </a:r>
            <a:endParaRPr lang="en-US" altLang="en-US">
              <a:latin typeface="Times New Roman" panose="02020603050405020304" pitchFamily="18" charset="0"/>
              <a:cs typeface="Times New Roman" panose="02020603050405020304" pitchFamily="18" charset="0"/>
            </a:endParaRP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7FD5FA-FC27-4627-B0B9-0ACFA2A4615E}" type="slidenum">
              <a:rPr lang="en-US" altLang="en-US" smtClean="0"/>
              <a:pPr>
                <a:spcBef>
                  <a:spcPct val="0"/>
                </a:spcBef>
              </a:pPr>
              <a:t>52</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cs typeface="Times New Roman" panose="02020603050405020304" pitchFamily="18" charset="0"/>
              </a:rPr>
              <a:t>Here is a typical way you can show your anticipated income for the year.  Note how I broke down the anticipated income for each dues type.  When we develop our budget, usually in mid-June, we use YTD actual results to predict next year’s amounts.</a:t>
            </a:r>
            <a:endParaRPr lang="en-US" altLang="en-US">
              <a:latin typeface="Times New Roman" panose="02020603050405020304" pitchFamily="18" charset="0"/>
              <a:cs typeface="Times New Roman" panose="02020603050405020304" pitchFamily="18" charset="0"/>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DA836F-866C-4B41-900E-7CCCA4050BBE}" type="slidenum">
              <a:rPr lang="en-US" altLang="en-US" smtClean="0"/>
              <a:pPr>
                <a:spcBef>
                  <a:spcPct val="0"/>
                </a:spcBef>
              </a:pPr>
              <a:t>53</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cs typeface="Times New Roman" panose="02020603050405020304" pitchFamily="18" charset="0"/>
              </a:rPr>
              <a:t>This is the expense side of the budget.   When done, you can see show an expected profit or loss.  Don’t let the word profit bother you.  Just because Lions clubs are ‘not for profit’ organizations, doesn’t mean they can’t have a profit.  Does anyone know what the meaning of ‘not for profit’ is?</a:t>
            </a:r>
            <a:endParaRPr lang="en-US" altLang="en-US">
              <a:latin typeface="Times New Roman" panose="02020603050405020304" pitchFamily="18" charset="0"/>
              <a:cs typeface="Times New Roman" panose="02020603050405020304" pitchFamily="18" charset="0"/>
            </a:endParaRP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26D8E7-B877-4759-8DF2-21F1DC08326B}" type="slidenum">
              <a:rPr lang="en-US" altLang="en-US" smtClean="0"/>
              <a:pPr>
                <a:spcBef>
                  <a:spcPct val="0"/>
                </a:spcBef>
              </a:pPr>
              <a:t>54</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Times New Roman" panose="02020603050405020304" pitchFamily="18" charset="0"/>
              <a:cs typeface="Times New Roman" panose="02020603050405020304" pitchFamily="18" charset="0"/>
            </a:endParaRP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8387E1-65CA-4778-B5E0-90DCE30D2EFA}" type="slidenum">
              <a:rPr lang="en-US" altLang="en-US" smtClean="0"/>
              <a:pPr>
                <a:spcBef>
                  <a:spcPct val="0"/>
                </a:spcBef>
              </a:pPr>
              <a:t>55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cs typeface="Times New Roman" panose="02020603050405020304" pitchFamily="18" charset="0"/>
              </a:rPr>
              <a:t>You have heard the term "MyLCI" a few times thus far in our session, but may be wondering “what is it exactly”?!</a:t>
            </a:r>
          </a:p>
          <a:p>
            <a:pPr eaLnBrk="1" hangingPunct="1"/>
            <a:r>
              <a:rPr lang="en-US" altLang="en-US" dirty="0">
                <a:cs typeface="Times New Roman" panose="02020603050405020304" pitchFamily="18" charset="0"/>
              </a:rPr>
              <a:t>As club treasurer, you have access to MyLCI</a:t>
            </a:r>
            <a:r>
              <a:rPr lang="en-US" altLang="en-US" dirty="0"/>
              <a:t>. </a:t>
            </a:r>
            <a:r>
              <a:rPr lang="en-US" altLang="en-US" baseline="0" dirty="0"/>
              <a:t> </a:t>
            </a:r>
            <a:r>
              <a:rPr lang="en-US" altLang="en-US" dirty="0"/>
              <a:t>On the website you will find: *</a:t>
            </a:r>
          </a:p>
          <a:p>
            <a:pPr eaLnBrk="1" hangingPunct="1">
              <a:spcBef>
                <a:spcPct val="0"/>
              </a:spcBef>
              <a:buFontTx/>
              <a:buNone/>
            </a:pPr>
            <a:r>
              <a:rPr lang="en-US" altLang="en-US" dirty="0"/>
              <a:t>A consistent look that matches the Lions Clubs International site</a:t>
            </a:r>
          </a:p>
          <a:p>
            <a:pPr eaLnBrk="1" hangingPunct="1">
              <a:lnSpc>
                <a:spcPct val="80000"/>
              </a:lnSpc>
              <a:buFontTx/>
              <a:buNone/>
            </a:pPr>
            <a:r>
              <a:rPr lang="en-US" altLang="en-US" dirty="0"/>
              <a:t>The use of common user controls that are currently used on the web today and supported across browsers</a:t>
            </a:r>
          </a:p>
          <a:p>
            <a:pPr eaLnBrk="1" hangingPunct="1">
              <a:lnSpc>
                <a:spcPct val="80000"/>
              </a:lnSpc>
              <a:buFontTx/>
              <a:buNone/>
            </a:pPr>
            <a:r>
              <a:rPr lang="en-US" altLang="en-US" dirty="0"/>
              <a:t>No need for a user guide</a:t>
            </a:r>
          </a:p>
          <a:p>
            <a:pPr eaLnBrk="1" hangingPunct="1">
              <a:lnSpc>
                <a:spcPct val="80000"/>
              </a:lnSpc>
              <a:buFontTx/>
              <a:buNone/>
            </a:pPr>
            <a:r>
              <a:rPr lang="en-US" altLang="en-US" dirty="0"/>
              <a:t>Informative and understandable error notifications and transaction acknowledgements</a:t>
            </a:r>
          </a:p>
          <a:p>
            <a:pPr eaLnBrk="1" hangingPunct="1">
              <a:lnSpc>
                <a:spcPct val="80000"/>
              </a:lnSpc>
              <a:buFontTx/>
              <a:buNone/>
            </a:pPr>
            <a:r>
              <a:rPr lang="en-US" altLang="en-US" dirty="0"/>
              <a:t>And Support for internet browser including Internet Explorer, Firefox, Safari, and Chrome</a:t>
            </a:r>
          </a:p>
          <a:p>
            <a:pPr eaLnBrk="1" hangingPunct="1">
              <a:spcBef>
                <a:spcPct val="0"/>
              </a:spcBef>
              <a:buFontTx/>
              <a:buChar char="•"/>
            </a:pP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401B39-3F4B-46BE-950E-D4D084F757CC}" type="slidenum">
              <a:rPr lang="en-US" altLang="en-US" smtClean="0"/>
              <a:pPr>
                <a:spcBef>
                  <a:spcPct val="0"/>
                </a:spcBef>
              </a:pPr>
              <a:t>5</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new “MyLCI” provides some key features that will greatly benefit you.</a:t>
            </a:r>
            <a:r>
              <a:rPr lang="en-US" altLang="en-US" baseline="0" dirty="0"/>
              <a:t> </a:t>
            </a:r>
            <a:r>
              <a:rPr lang="en-US" altLang="en-US" dirty="0"/>
              <a:t>“MyLCI” allows you to:</a:t>
            </a:r>
          </a:p>
          <a:p>
            <a:pPr eaLnBrk="1" hangingPunct="1">
              <a:spcBef>
                <a:spcPct val="0"/>
              </a:spcBef>
            </a:pPr>
            <a:r>
              <a:rPr lang="en-US" altLang="en-US" b="1" dirty="0"/>
              <a:t>* </a:t>
            </a:r>
            <a:r>
              <a:rPr lang="en-US" altLang="en-US" dirty="0"/>
              <a:t>view your membership, which helps in preventing billing errors.  You can also confirm if new members were entered correctly, especially if they are student or family members as billing is issued according to membership types.</a:t>
            </a:r>
            <a:endParaRPr lang="en-US" altLang="en-US" b="1" dirty="0"/>
          </a:p>
          <a:p>
            <a:pPr eaLnBrk="1" hangingPunct="1">
              <a:spcBef>
                <a:spcPct val="0"/>
              </a:spcBef>
            </a:pPr>
            <a:r>
              <a:rPr lang="en-US" altLang="en-US" b="1" dirty="0"/>
              <a:t>* </a:t>
            </a:r>
            <a:r>
              <a:rPr lang="en-US" altLang="en-US" dirty="0"/>
              <a:t>Another key benefit you will see from using “MyLCI” is the ability to access and download club statements.  Now you can view statements dating back as far as December 2010.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4BBBD2-F530-4264-95A1-FF615C1544E4}" type="slidenum">
              <a:rPr lang="en-US" altLang="en-US" smtClean="0"/>
              <a:pPr>
                <a:spcBef>
                  <a:spcPct val="0"/>
                </a:spcBef>
              </a:pPr>
              <a:t>6</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 </a:t>
            </a:r>
            <a:r>
              <a:rPr lang="en-US" altLang="en-US" dirty="0"/>
              <a:t>You can also opt out of receiving paper statements. This feature helps the environment, alleviates the potential of the late arrival of mailed statements, allows per capita errors to be identified and corrected in a timely manner, and lowers the postage cost for the association!</a:t>
            </a:r>
          </a:p>
          <a:p>
            <a:pPr eaLnBrk="1" hangingPunct="1">
              <a:spcBef>
                <a:spcPct val="0"/>
              </a:spcBef>
            </a:pPr>
            <a:r>
              <a:rPr lang="en-US" altLang="en-US" b="1" dirty="0"/>
              <a:t>* </a:t>
            </a:r>
            <a:r>
              <a:rPr lang="en-US" altLang="en-US" dirty="0"/>
              <a:t>Lastly, “MyLCI” provides enhanced payment options.  As I mentioned briefly earlier, club treasurers now have the option to make payments online.  This allows for next business day payment posting and promotes “Active” status for the club. </a:t>
            </a:r>
          </a:p>
          <a:p>
            <a:pPr eaLnBrk="1" hangingPunct="1">
              <a:spcBef>
                <a:spcPct val="0"/>
              </a:spcBef>
            </a:pPr>
            <a:r>
              <a:rPr lang="en-US" altLang="en-US" dirty="0"/>
              <a:t>With these great benefits, we hope to see a drastic increase in the number of club treasurers that are registered with and using the site.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4BBBD2-F530-4264-95A1-FF615C1544E4}" type="slidenum">
              <a:rPr lang="en-US" altLang="en-US" smtClean="0"/>
              <a:pPr>
                <a:spcBef>
                  <a:spcPct val="0"/>
                </a:spcBef>
              </a:pPr>
              <a:t>7</a:t>
            </a:fld>
            <a:endParaRPr lang="en-US" altLang="en-US"/>
          </a:p>
        </p:txBody>
      </p:sp>
    </p:spTree>
    <p:extLst>
      <p:ext uri="{BB962C8B-B14F-4D97-AF65-F5344CB8AC3E}">
        <p14:creationId xmlns:p14="http://schemas.microsoft.com/office/powerpoint/2010/main" val="421120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3288" eaLnBrk="1" hangingPunct="1">
              <a:spcBef>
                <a:spcPct val="0"/>
              </a:spcBef>
            </a:pPr>
            <a:r>
              <a:rPr lang="en-US" altLang="en-US" dirty="0"/>
              <a:t>What I am going to cover is not going to be that much different for our returning officers that are joining us today. The steps may have changed and you may recognize that some buttons and/or fields are in different locations, but for the most part it should be an easy transition for you.  To our new officers, these steps should prove easy for you to follow as well. </a:t>
            </a:r>
          </a:p>
          <a:p>
            <a:pPr defTabSz="903288" eaLnBrk="1" hangingPunct="1">
              <a:spcBef>
                <a:spcPct val="0"/>
              </a:spcBef>
            </a:pPr>
            <a:endParaRPr lang="en-US" altLang="en-US" dirty="0"/>
          </a:p>
          <a:p>
            <a:pPr defTabSz="903288" eaLnBrk="1" hangingPunct="1">
              <a:spcBef>
                <a:spcPct val="0"/>
              </a:spcBef>
            </a:pPr>
            <a:r>
              <a:rPr lang="en-US" altLang="en-US" b="1" dirty="0"/>
              <a:t>* </a:t>
            </a:r>
            <a:r>
              <a:rPr lang="en-US" altLang="en-US" dirty="0"/>
              <a:t>So let’s start by talking about the training site. It’s available for a short period prior to July 1 to help new treasurers become familiar with MyLCI.</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17E2C4-7445-4B79-BF92-8ACBDFB8202D}" type="slidenum">
              <a:rPr lang="en-US" altLang="en-US" smtClean="0"/>
              <a:pPr>
                <a:spcBef>
                  <a:spcPct val="0"/>
                </a:spcBef>
              </a:pPr>
              <a:t>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400800"/>
            <a:chOff x="0" y="0"/>
            <a:chExt cx="9144000" cy="6400800"/>
          </a:xfrm>
        </p:grpSpPr>
        <p:sp>
          <p:nvSpPr>
            <p:cNvPr id="5" name="Rectangle 4"/>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grpSp>
          <p:nvGrpSpPr>
            <p:cNvPr id="6" name="Group 10"/>
            <p:cNvGrpSpPr>
              <a:grpSpLocks/>
            </p:cNvGrpSpPr>
            <p:nvPr/>
          </p:nvGrpSpPr>
          <p:grpSpPr bwMode="auto">
            <a:xfrm>
              <a:off x="0" y="0"/>
              <a:ext cx="9144000" cy="6400800"/>
              <a:chOff x="0" y="0"/>
              <a:chExt cx="9144000" cy="6400800"/>
            </a:xfrm>
          </p:grpSpPr>
          <p:sp>
            <p:nvSpPr>
              <p:cNvPr id="8" name="Rectangle 7"/>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9" name="Rectangle 8"/>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grpSp>
        <p:sp>
          <p:nvSpPr>
            <p:cNvPr id="7" name="Rectangle 6"/>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gr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a:t>Click to edit Master title style</a:t>
            </a:r>
            <a:endParaRPr/>
          </a:p>
        </p:txBody>
      </p:sp>
      <p:sp>
        <p:nvSpPr>
          <p:cNvPr id="10" name="Date Placeholder 3"/>
          <p:cNvSpPr>
            <a:spLocks noGrp="1"/>
          </p:cNvSpPr>
          <p:nvPr>
            <p:ph type="dt" sz="half" idx="10"/>
          </p:nvPr>
        </p:nvSpPr>
        <p:spPr>
          <a:xfrm>
            <a:off x="6934200" y="6553200"/>
            <a:ext cx="1676400" cy="228600"/>
          </a:xfrm>
        </p:spPr>
        <p:txBody>
          <a:bodyPr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pPr>
              <a:defRPr/>
            </a:pPr>
            <a:endParaRPr lang="en-US"/>
          </a:p>
        </p:txBody>
      </p:sp>
      <p:sp>
        <p:nvSpPr>
          <p:cNvPr id="11" name="Footer Placeholder 4"/>
          <p:cNvSpPr>
            <a:spLocks noGrp="1"/>
          </p:cNvSpPr>
          <p:nvPr>
            <p:ph type="ftr" sz="quarter" idx="11"/>
          </p:nvPr>
        </p:nvSpPr>
        <p:spPr>
          <a:xfrm>
            <a:off x="1892300" y="6553200"/>
            <a:ext cx="1676400" cy="228600"/>
          </a:xfrm>
        </p:spPr>
        <p:txBody>
          <a:bodyPr anchor="t" anchorCtr="0"/>
          <a:lstStyle>
            <a:lvl1pPr>
              <a:defRPr>
                <a:solidFill>
                  <a:sysClr val="windowText" lastClr="000000"/>
                </a:solidFill>
              </a:defRPr>
            </a:lvl1pPr>
          </a:lstStyle>
          <a:p>
            <a:pPr>
              <a:defRPr/>
            </a:pPr>
            <a:endParaRPr lang="en-US"/>
          </a:p>
        </p:txBody>
      </p:sp>
      <p:sp>
        <p:nvSpPr>
          <p:cNvPr id="12" name="Slide Number Placeholder 5"/>
          <p:cNvSpPr>
            <a:spLocks noGrp="1"/>
          </p:cNvSpPr>
          <p:nvPr>
            <p:ph type="sldNum" sz="quarter" idx="12"/>
          </p:nvPr>
        </p:nvSpPr>
        <p:spPr>
          <a:xfrm>
            <a:off x="4870450" y="6553200"/>
            <a:ext cx="762000" cy="228600"/>
          </a:xfrm>
        </p:spPr>
        <p:txBody>
          <a:bodyPr/>
          <a:lstStyle>
            <a:lvl1pPr>
              <a:defRPr sz="900">
                <a:solidFill>
                  <a:srgbClr val="000000"/>
                </a:solidFill>
              </a:defRPr>
            </a:lvl1pPr>
          </a:lstStyle>
          <a:p>
            <a:pPr>
              <a:defRPr/>
            </a:pPr>
            <a:fld id="{1C958276-2E64-488C-8454-959D05136BCA}" type="slidenum">
              <a:rPr lang="en-US" altLang="en-US"/>
              <a:pPr>
                <a:defRPr/>
              </a:pPr>
              <a:t>‹#›</a:t>
            </a:fld>
            <a:endParaRPr lang="en-US" altLang="en-US"/>
          </a:p>
        </p:txBody>
      </p:sp>
    </p:spTree>
    <p:extLst>
      <p:ext uri="{BB962C8B-B14F-4D97-AF65-F5344CB8AC3E}">
        <p14:creationId xmlns:p14="http://schemas.microsoft.com/office/powerpoint/2010/main" val="1660712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0DA34A-FB3E-464D-8416-05D514E6F313}" type="slidenum">
              <a:rPr lang="en-US" altLang="en-US"/>
              <a:pPr>
                <a:defRPr/>
              </a:pPr>
              <a:t>‹#›</a:t>
            </a:fld>
            <a:endParaRPr lang="en-US" altLang="en-US"/>
          </a:p>
        </p:txBody>
      </p:sp>
    </p:spTree>
    <p:extLst>
      <p:ext uri="{BB962C8B-B14F-4D97-AF65-F5344CB8AC3E}">
        <p14:creationId xmlns:p14="http://schemas.microsoft.com/office/powerpoint/2010/main" val="92990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9144000" cy="6858000"/>
            <a:chOff x="-442912" y="457200"/>
            <a:chExt cx="9144000" cy="6858000"/>
          </a:xfrm>
        </p:grpSpPr>
        <p:sp>
          <p:nvSpPr>
            <p:cNvPr id="5" name="Rectangle 4"/>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6" name="Rectangle 5"/>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7" name="Rectangle 6"/>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8" name="Oval 7"/>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grpSp>
      <p:sp>
        <p:nvSpPr>
          <p:cNvPr id="2" name="Vertical Title 1"/>
          <p:cNvSpPr>
            <a:spLocks noGrp="1"/>
          </p:cNvSpPr>
          <p:nvPr>
            <p:ph type="title" orient="vert"/>
          </p:nvPr>
        </p:nvSpPr>
        <p:spPr>
          <a:xfrm>
            <a:off x="7467600" y="2298700"/>
            <a:ext cx="1447800" cy="3827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7848600" y="533400"/>
            <a:ext cx="762000" cy="609600"/>
          </a:xfrm>
        </p:spPr>
        <p:txBody>
          <a:bodyPr/>
          <a:lstStyle>
            <a:lvl1pPr>
              <a:defRPr/>
            </a:lvl1pPr>
          </a:lstStyle>
          <a:p>
            <a:pPr>
              <a:defRPr/>
            </a:pPr>
            <a:fld id="{BB0F2416-9C00-40EB-98FA-275D4E656942}" type="slidenum">
              <a:rPr lang="en-US" altLang="en-US"/>
              <a:pPr>
                <a:defRPr/>
              </a:pPr>
              <a:t>‹#›</a:t>
            </a:fld>
            <a:endParaRPr lang="en-US" altLang="en-US"/>
          </a:p>
        </p:txBody>
      </p:sp>
    </p:spTree>
    <p:extLst>
      <p:ext uri="{BB962C8B-B14F-4D97-AF65-F5344CB8AC3E}">
        <p14:creationId xmlns:p14="http://schemas.microsoft.com/office/powerpoint/2010/main" val="18455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E4815C-617B-4FD9-8B65-8D6E8B7CD4DF}" type="slidenum">
              <a:rPr lang="en-US" altLang="en-US"/>
              <a:pPr>
                <a:defRPr/>
              </a:pPr>
              <a:t>‹#›</a:t>
            </a:fld>
            <a:endParaRPr lang="en-US" altLang="en-US"/>
          </a:p>
        </p:txBody>
      </p:sp>
    </p:spTree>
    <p:extLst>
      <p:ext uri="{BB962C8B-B14F-4D97-AF65-F5344CB8AC3E}">
        <p14:creationId xmlns:p14="http://schemas.microsoft.com/office/powerpoint/2010/main" val="143853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9144000" cy="6858000"/>
            <a:chOff x="0" y="0"/>
            <a:chExt cx="9144000" cy="6858000"/>
          </a:xfrm>
        </p:grpSpPr>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6" name="Rectangle 5"/>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7" name="Rectangle 6"/>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grpSp>
      <p:sp>
        <p:nvSpPr>
          <p:cNvPr id="2" name="Title 1"/>
          <p:cNvSpPr>
            <a:spLocks noGrp="1"/>
          </p:cNvSpPr>
          <p:nvPr>
            <p:ph type="title"/>
          </p:nvPr>
        </p:nvSpPr>
        <p:spPr>
          <a:xfrm>
            <a:off x="1905000" y="2667000"/>
            <a:ext cx="6629400" cy="1143000"/>
          </a:xfrm>
        </p:spPr>
        <p:txBody>
          <a:bodyPr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52400" y="4495800"/>
            <a:ext cx="1524000" cy="2057400"/>
          </a:xfrm>
        </p:spPr>
        <p:txBody>
          <a:bodyPr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a:xfrm>
            <a:off x="6931025" y="6556375"/>
            <a:ext cx="1673225" cy="228600"/>
          </a:xfrm>
        </p:spPr>
        <p:txBody>
          <a:bodyPr/>
          <a:lstStyle>
            <a:lvl1pPr>
              <a:defRPr/>
            </a:lvl1pPr>
          </a:lstStyle>
          <a:p>
            <a:pPr>
              <a:defRPr/>
            </a:pPr>
            <a:endParaRPr lang="en-US"/>
          </a:p>
        </p:txBody>
      </p:sp>
      <p:sp>
        <p:nvSpPr>
          <p:cNvPr id="9" name="Footer Placeholder 4"/>
          <p:cNvSpPr>
            <a:spLocks noGrp="1"/>
          </p:cNvSpPr>
          <p:nvPr>
            <p:ph type="ftr" sz="quarter" idx="11"/>
          </p:nvPr>
        </p:nvSpPr>
        <p:spPr>
          <a:xfrm>
            <a:off x="1892300" y="6556375"/>
            <a:ext cx="1673225" cy="228600"/>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867275" y="6556375"/>
            <a:ext cx="762000" cy="228600"/>
          </a:xfrm>
        </p:spPr>
        <p:txBody>
          <a:bodyPr/>
          <a:lstStyle>
            <a:lvl1pPr>
              <a:defRPr sz="900">
                <a:solidFill>
                  <a:srgbClr val="000000"/>
                </a:solidFill>
              </a:defRPr>
            </a:lvl1pPr>
          </a:lstStyle>
          <a:p>
            <a:pPr>
              <a:defRPr/>
            </a:pPr>
            <a:fld id="{B8F7CD82-589F-4AD5-9F43-F4BFD7FD411B}" type="slidenum">
              <a:rPr lang="en-US" altLang="en-US"/>
              <a:pPr>
                <a:defRPr/>
              </a:pPr>
              <a:t>‹#›</a:t>
            </a:fld>
            <a:endParaRPr lang="en-US" altLang="en-US"/>
          </a:p>
        </p:txBody>
      </p:sp>
    </p:spTree>
    <p:extLst>
      <p:ext uri="{BB962C8B-B14F-4D97-AF65-F5344CB8AC3E}">
        <p14:creationId xmlns:p14="http://schemas.microsoft.com/office/powerpoint/2010/main" val="3342648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60D111-E13F-4241-B5C9-DFEFB7922D56}" type="slidenum">
              <a:rPr lang="en-US" altLang="en-US"/>
              <a:pPr>
                <a:defRPr/>
              </a:pPr>
              <a:t>‹#›</a:t>
            </a:fld>
            <a:endParaRPr lang="en-US" altLang="en-US"/>
          </a:p>
        </p:txBody>
      </p:sp>
    </p:spTree>
    <p:extLst>
      <p:ext uri="{BB962C8B-B14F-4D97-AF65-F5344CB8AC3E}">
        <p14:creationId xmlns:p14="http://schemas.microsoft.com/office/powerpoint/2010/main" val="247431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2438400" y="2291697"/>
            <a:ext cx="2971800" cy="639762"/>
          </a:xfrm>
        </p:spPr>
        <p:txBody>
          <a:bodyPr rtlCol="0" anchor="ctr">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447925" y="3137647"/>
            <a:ext cx="2971800" cy="299923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715000" y="2291697"/>
            <a:ext cx="2971800" cy="639762"/>
          </a:xfrm>
        </p:spPr>
        <p:txBody>
          <a:bodyPr anchor="ctr">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15000" y="3137647"/>
            <a:ext cx="2971800" cy="300196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6873D2-8DC9-4206-AD1E-ADA04BA276C7}" type="slidenum">
              <a:rPr lang="en-US" altLang="en-US"/>
              <a:pPr>
                <a:defRPr/>
              </a:pPr>
              <a:t>‹#›</a:t>
            </a:fld>
            <a:endParaRPr lang="en-US" altLang="en-US"/>
          </a:p>
        </p:txBody>
      </p:sp>
    </p:spTree>
    <p:extLst>
      <p:ext uri="{BB962C8B-B14F-4D97-AF65-F5344CB8AC3E}">
        <p14:creationId xmlns:p14="http://schemas.microsoft.com/office/powerpoint/2010/main" val="229351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10"/>
          <p:cNvGrpSpPr>
            <a:grpSpLocks/>
          </p:cNvGrpSpPr>
          <p:nvPr/>
        </p:nvGrpSpPr>
        <p:grpSpPr bwMode="auto">
          <a:xfrm>
            <a:off x="0" y="0"/>
            <a:ext cx="9144000" cy="1676400"/>
            <a:chOff x="0" y="0"/>
            <a:chExt cx="9144000" cy="1676400"/>
          </a:xfrm>
        </p:grpSpPr>
        <p:sp>
          <p:nvSpPr>
            <p:cNvPr id="4" name="Rectangle 3"/>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5" name="Rectangle 4"/>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6" name="Oval 5"/>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grpSp>
      <p:sp>
        <p:nvSpPr>
          <p:cNvPr id="2" name="Title 1"/>
          <p:cNvSpPr>
            <a:spLocks noGrp="1"/>
          </p:cNvSpPr>
          <p:nvPr>
            <p:ph type="title"/>
          </p:nvPr>
        </p:nvSpPr>
        <p:spPr/>
        <p:txBody>
          <a:bodyPr/>
          <a:lstStyle/>
          <a:p>
            <a:r>
              <a:rPr lang="en-US"/>
              <a:t>Click to edit Master title style</a:t>
            </a:r>
            <a:endParaRPr/>
          </a:p>
        </p:txBody>
      </p:sp>
      <p:sp>
        <p:nvSpPr>
          <p:cNvPr id="7" name="Date Placeholder 2"/>
          <p:cNvSpPr>
            <a:spLocks noGrp="1"/>
          </p:cNvSpPr>
          <p:nvPr>
            <p:ph type="dt" sz="half" idx="10"/>
          </p:nvPr>
        </p:nvSpPr>
        <p:spPr/>
        <p:txBody>
          <a:bodyPr/>
          <a:lstStyle>
            <a:lvl1pPr>
              <a:defRPr/>
            </a:lvl1pPr>
          </a:lstStyle>
          <a:p>
            <a:pPr>
              <a:defRPr/>
            </a:pPr>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2EF12896-64A8-40AF-8AAC-E2A471637661}" type="slidenum">
              <a:rPr lang="en-US" altLang="en-US"/>
              <a:pPr>
                <a:defRPr/>
              </a:pPr>
              <a:t>‹#›</a:t>
            </a:fld>
            <a:endParaRPr lang="en-US" altLang="en-US"/>
          </a:p>
        </p:txBody>
      </p:sp>
    </p:spTree>
    <p:extLst>
      <p:ext uri="{BB962C8B-B14F-4D97-AF65-F5344CB8AC3E}">
        <p14:creationId xmlns:p14="http://schemas.microsoft.com/office/powerpoint/2010/main" val="299101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9"/>
          <p:cNvGrpSpPr>
            <a:grpSpLocks/>
          </p:cNvGrpSpPr>
          <p:nvPr/>
        </p:nvGrpSpPr>
        <p:grpSpPr bwMode="auto">
          <a:xfrm>
            <a:off x="0" y="0"/>
            <a:ext cx="1828800" cy="1676400"/>
            <a:chOff x="457200" y="457200"/>
            <a:chExt cx="1828800" cy="1676400"/>
          </a:xfrm>
        </p:grpSpPr>
        <p:sp>
          <p:nvSpPr>
            <p:cNvPr id="3" name="Rectangle 2"/>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4" name="Oval 3"/>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gr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CD1B74F0-E375-4764-B587-8BC4E23B47BA}" type="slidenum">
              <a:rPr lang="en-US" altLang="en-US"/>
              <a:pPr>
                <a:defRPr/>
              </a:pPr>
              <a:t>‹#›</a:t>
            </a:fld>
            <a:endParaRPr lang="en-US" altLang="en-US"/>
          </a:p>
        </p:txBody>
      </p:sp>
    </p:spTree>
    <p:extLst>
      <p:ext uri="{BB962C8B-B14F-4D97-AF65-F5344CB8AC3E}">
        <p14:creationId xmlns:p14="http://schemas.microsoft.com/office/powerpoint/2010/main" val="2034724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677DFC-D9DC-469A-A0B6-CEBC276B45F7}" type="slidenum">
              <a:rPr lang="en-US" altLang="en-US"/>
              <a:pPr>
                <a:defRPr/>
              </a:pPr>
              <a:t>‹#›</a:t>
            </a:fld>
            <a:endParaRPr lang="en-US" altLang="en-US"/>
          </a:p>
        </p:txBody>
      </p:sp>
    </p:spTree>
    <p:extLst>
      <p:ext uri="{BB962C8B-B14F-4D97-AF65-F5344CB8AC3E}">
        <p14:creationId xmlns:p14="http://schemas.microsoft.com/office/powerpoint/2010/main" val="3234132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164592" y="3031489"/>
            <a:ext cx="1527048" cy="2359152"/>
          </a:xfrm>
        </p:spPr>
        <p:txBody>
          <a:bodyPr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5DF9D6-AD16-4279-B882-F2407305EF22}" type="slidenum">
              <a:rPr lang="en-US" altLang="en-US"/>
              <a:pPr>
                <a:defRPr/>
              </a:pPr>
              <a:t>‹#›</a:t>
            </a:fld>
            <a:endParaRPr lang="en-US" altLang="en-US"/>
          </a:p>
        </p:txBody>
      </p:sp>
    </p:spTree>
    <p:extLst>
      <p:ext uri="{BB962C8B-B14F-4D97-AF65-F5344CB8AC3E}">
        <p14:creationId xmlns:p14="http://schemas.microsoft.com/office/powerpoint/2010/main" val="14919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11"/>
          <p:cNvGrpSpPr>
            <a:grpSpLocks/>
          </p:cNvGrpSpPr>
          <p:nvPr/>
        </p:nvGrpSpPr>
        <p:grpSpPr bwMode="auto">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grpSp>
      <p:sp>
        <p:nvSpPr>
          <p:cNvPr id="1027" name="Text Placeholder 2"/>
          <p:cNvSpPr>
            <a:spLocks noGrp="1"/>
          </p:cNvSpPr>
          <p:nvPr>
            <p:ph type="body" idx="1"/>
          </p:nvPr>
        </p:nvSpPr>
        <p:spPr bwMode="auto">
          <a:xfrm>
            <a:off x="2438400" y="2286000"/>
            <a:ext cx="62484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a:t>Click to edit Master title style</a:t>
            </a:r>
            <a:endParaRPr/>
          </a:p>
        </p:txBody>
      </p:sp>
      <p:sp>
        <p:nvSpPr>
          <p:cNvPr id="4" name="Date Placeholder 3"/>
          <p:cNvSpPr>
            <a:spLocks noGrp="1"/>
          </p:cNvSpPr>
          <p:nvPr>
            <p:ph type="dt" sz="half" idx="2"/>
          </p:nvPr>
        </p:nvSpPr>
        <p:spPr>
          <a:xfrm>
            <a:off x="6553200" y="6351588"/>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900" cap="small" baseline="0">
                <a:solidFill>
                  <a:schemeClr val="tx1"/>
                </a:solidFill>
                <a:latin typeface="+mj-lt"/>
                <a:cs typeface="+mn-cs"/>
              </a:defRPr>
            </a:lvl1pPr>
          </a:lstStyle>
          <a:p>
            <a:pPr>
              <a:defRPr/>
            </a:pPr>
            <a:endParaRPr lang="en-US"/>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eaLnBrk="1" fontAlgn="auto" hangingPunct="1">
              <a:spcBef>
                <a:spcPts val="0"/>
              </a:spcBef>
              <a:spcAft>
                <a:spcPts val="0"/>
              </a:spcAft>
              <a:defRPr sz="900" cap="small" baseline="0">
                <a:solidFill>
                  <a:schemeClr val="tx1"/>
                </a:solidFill>
                <a:latin typeface="+mj-lt"/>
                <a:cs typeface="+mn-cs"/>
              </a:defRPr>
            </a:lvl1pPr>
          </a:lstStyle>
          <a:p>
            <a:pPr>
              <a:defRPr/>
            </a:pPr>
            <a:endParaRPr lang="en-US"/>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a:latin typeface="Trebuchet MS" panose="020B0603020202020204" pitchFamily="34" charset="0"/>
              </a:defRPr>
            </a:lvl1pPr>
          </a:lstStyle>
          <a:p>
            <a:pPr>
              <a:defRPr/>
            </a:pPr>
            <a:fld id="{E580262D-535F-4566-9848-E9292645CC7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46" r:id="rId1"/>
    <p:sldLayoutId id="2147484840" r:id="rId2"/>
    <p:sldLayoutId id="2147484847" r:id="rId3"/>
    <p:sldLayoutId id="2147484841" r:id="rId4"/>
    <p:sldLayoutId id="2147484842" r:id="rId5"/>
    <p:sldLayoutId id="2147484848" r:id="rId6"/>
    <p:sldLayoutId id="2147484849" r:id="rId7"/>
    <p:sldLayoutId id="2147484843" r:id="rId8"/>
    <p:sldLayoutId id="2147484844" r:id="rId9"/>
    <p:sldLayoutId id="2147484845" r:id="rId10"/>
    <p:sldLayoutId id="2147484850" r:id="rId11"/>
  </p:sldLayoutIdLst>
  <p:hf hdr="0" ftr="0" dt="0"/>
  <p:txStyles>
    <p:titleStyle>
      <a:lvl1pPr algn="r" rtl="0" eaLnBrk="0" fontAlgn="base" hangingPunct="0">
        <a:spcBef>
          <a:spcPct val="0"/>
        </a:spcBef>
        <a:spcAft>
          <a:spcPct val="0"/>
        </a:spcAft>
        <a:defRPr sz="4400" kern="1200" cap="small" spc="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Trebuchet MS" pitchFamily="34" charset="0"/>
        </a:defRPr>
      </a:lvl2pPr>
      <a:lvl3pPr algn="r" rtl="0" eaLnBrk="0" fontAlgn="base" hangingPunct="0">
        <a:spcBef>
          <a:spcPct val="0"/>
        </a:spcBef>
        <a:spcAft>
          <a:spcPct val="0"/>
        </a:spcAft>
        <a:defRPr sz="4400">
          <a:solidFill>
            <a:schemeClr val="tx1"/>
          </a:solidFill>
          <a:latin typeface="Trebuchet MS" pitchFamily="34" charset="0"/>
        </a:defRPr>
      </a:lvl3pPr>
      <a:lvl4pPr algn="r" rtl="0" eaLnBrk="0" fontAlgn="base" hangingPunct="0">
        <a:spcBef>
          <a:spcPct val="0"/>
        </a:spcBef>
        <a:spcAft>
          <a:spcPct val="0"/>
        </a:spcAft>
        <a:defRPr sz="4400">
          <a:solidFill>
            <a:schemeClr val="tx1"/>
          </a:solidFill>
          <a:latin typeface="Trebuchet MS" pitchFamily="34" charset="0"/>
        </a:defRPr>
      </a:lvl4pPr>
      <a:lvl5pPr algn="r" rtl="0" eaLnBrk="0" fontAlgn="base" hangingPunct="0">
        <a:spcBef>
          <a:spcPct val="0"/>
        </a:spcBef>
        <a:spcAft>
          <a:spcPct val="0"/>
        </a:spcAft>
        <a:defRPr sz="4400">
          <a:solidFill>
            <a:schemeClr val="tx1"/>
          </a:solidFill>
          <a:latin typeface="Trebuchet MS" pitchFamily="34" charset="0"/>
        </a:defRPr>
      </a:lvl5pPr>
      <a:lvl6pPr marL="457200" algn="r" rtl="0" fontAlgn="base">
        <a:spcBef>
          <a:spcPct val="0"/>
        </a:spcBef>
        <a:spcAft>
          <a:spcPct val="0"/>
        </a:spcAft>
        <a:defRPr sz="4400">
          <a:solidFill>
            <a:schemeClr val="tx1"/>
          </a:solidFill>
          <a:latin typeface="Trebuchet MS" pitchFamily="34" charset="0"/>
        </a:defRPr>
      </a:lvl6pPr>
      <a:lvl7pPr marL="914400" algn="r" rtl="0" fontAlgn="base">
        <a:spcBef>
          <a:spcPct val="0"/>
        </a:spcBef>
        <a:spcAft>
          <a:spcPct val="0"/>
        </a:spcAft>
        <a:defRPr sz="4400">
          <a:solidFill>
            <a:schemeClr val="tx1"/>
          </a:solidFill>
          <a:latin typeface="Trebuchet MS" pitchFamily="34" charset="0"/>
        </a:defRPr>
      </a:lvl7pPr>
      <a:lvl8pPr marL="1371600" algn="r" rtl="0" fontAlgn="base">
        <a:spcBef>
          <a:spcPct val="0"/>
        </a:spcBef>
        <a:spcAft>
          <a:spcPct val="0"/>
        </a:spcAft>
        <a:defRPr sz="4400">
          <a:solidFill>
            <a:schemeClr val="tx1"/>
          </a:solidFill>
          <a:latin typeface="Trebuchet MS" pitchFamily="34" charset="0"/>
        </a:defRPr>
      </a:lvl8pPr>
      <a:lvl9pPr marL="1828800" algn="r" rtl="0" fontAlgn="base">
        <a:spcBef>
          <a:spcPct val="0"/>
        </a:spcBef>
        <a:spcAft>
          <a:spcPct val="0"/>
        </a:spcAft>
        <a:defRPr sz="4400">
          <a:solidFill>
            <a:schemeClr val="tx1"/>
          </a:solidFill>
          <a:latin typeface="Trebuchet MS" pitchFamily="34" charset="0"/>
        </a:defRPr>
      </a:lvl9pPr>
    </p:titleStyle>
    <p:bodyStyle>
      <a:lvl1pPr marL="457200" indent="-457200" algn="l" rtl="0" eaLnBrk="0" fontAlgn="base" hangingPunct="0">
        <a:spcBef>
          <a:spcPts val="1800"/>
        </a:spcBef>
        <a:spcAft>
          <a:spcPct val="0"/>
        </a:spcAft>
        <a:buClr>
          <a:schemeClr val="accent1"/>
        </a:buClr>
        <a:buSzPct val="80000"/>
        <a:buFont typeface="Wingdings" panose="05000000000000000000" pitchFamily="2" charset="2"/>
        <a:buChar char=""/>
        <a:defRPr sz="2200" kern="1200">
          <a:solidFill>
            <a:schemeClr val="tx1"/>
          </a:solidFill>
          <a:latin typeface="+mn-lt"/>
          <a:ea typeface="+mn-ea"/>
          <a:cs typeface="+mn-cs"/>
        </a:defRPr>
      </a:lvl1pPr>
      <a:lvl2pPr marL="914400" indent="-457200" algn="l" rtl="0" eaLnBrk="0" fontAlgn="base" hangingPunct="0">
        <a:spcBef>
          <a:spcPts val="1800"/>
        </a:spcBef>
        <a:spcAft>
          <a:spcPct val="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1371600" indent="-457200" algn="l" rtl="0" eaLnBrk="0" fontAlgn="base" hangingPunct="0">
        <a:spcBef>
          <a:spcPts val="1200"/>
        </a:spcBef>
        <a:spcAft>
          <a:spcPct val="0"/>
        </a:spcAft>
        <a:buClr>
          <a:srgbClr val="FFC000"/>
        </a:buClr>
        <a:buSzPct val="80000"/>
        <a:buFont typeface="Wingdings" panose="05000000000000000000" pitchFamily="2" charset="2"/>
        <a:buChar char=""/>
        <a:defRPr kern="1200">
          <a:solidFill>
            <a:schemeClr val="tx1"/>
          </a:solidFill>
          <a:latin typeface="+mn-lt"/>
          <a:ea typeface="+mn-ea"/>
          <a:cs typeface="+mn-cs"/>
        </a:defRPr>
      </a:lvl3pPr>
      <a:lvl4pPr marL="1828800" indent="-457200" algn="l" rtl="0" eaLnBrk="0" fontAlgn="base" hangingPunct="0">
        <a:spcBef>
          <a:spcPts val="1200"/>
        </a:spcBef>
        <a:spcAft>
          <a:spcPct val="0"/>
        </a:spcAft>
        <a:buClr>
          <a:srgbClr val="6585CF"/>
        </a:buClr>
        <a:buSzPct val="80000"/>
        <a:buFont typeface="Wingdings" panose="05000000000000000000" pitchFamily="2" charset="2"/>
        <a:buChar char=""/>
        <a:defRPr sz="1600" kern="1200">
          <a:solidFill>
            <a:schemeClr val="tx1"/>
          </a:solidFill>
          <a:latin typeface="+mn-lt"/>
          <a:ea typeface="+mn-ea"/>
          <a:cs typeface="+mn-cs"/>
        </a:defRPr>
      </a:lvl4pPr>
      <a:lvl5pPr marL="2286000" indent="-457200" algn="l" rtl="0" eaLnBrk="0" fontAlgn="base" hangingPunct="0">
        <a:spcBef>
          <a:spcPts val="1200"/>
        </a:spcBef>
        <a:spcAft>
          <a:spcPct val="0"/>
        </a:spcAft>
        <a:buClr>
          <a:srgbClr val="7E6BC9"/>
        </a:buClr>
        <a:buSzPct val="80000"/>
        <a:buFont typeface="Wingdings" panose="05000000000000000000"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2.png"/><Relationship Id="rId4" Type="http://schemas.openxmlformats.org/officeDocument/2006/relationships/image" Target="../media/image14.jp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membershipbilling@lionsclubs.org"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hyperlink" Target="mailto:mylci@lionsclubs.org"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jpeg"/></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4724400"/>
            <a:ext cx="8229600" cy="1981200"/>
          </a:xfrm>
        </p:spPr>
        <p:txBody>
          <a:bodyPr/>
          <a:lstStyle/>
          <a:p>
            <a:pPr eaLnBrk="1" fontAlgn="auto" hangingPunct="1">
              <a:spcAft>
                <a:spcPts val="0"/>
              </a:spcAft>
              <a:defRPr/>
            </a:pPr>
            <a:r>
              <a:rPr lang="en-US" dirty="0">
                <a:solidFill>
                  <a:schemeClr val="bg1"/>
                </a:solidFill>
              </a:rPr>
              <a:t>Club Treasurer Seminar</a:t>
            </a:r>
            <a:br>
              <a:rPr lang="en-US" dirty="0">
                <a:solidFill>
                  <a:schemeClr val="bg1"/>
                </a:solidFill>
              </a:rPr>
            </a:br>
            <a:r>
              <a:rPr lang="en-US" sz="2400" dirty="0">
                <a:solidFill>
                  <a:schemeClr val="bg1"/>
                </a:solidFill>
              </a:rPr>
              <a:t>Presented at Indiana Lions Leadership Conference</a:t>
            </a:r>
            <a:br>
              <a:rPr lang="en-US" sz="2400" dirty="0">
                <a:solidFill>
                  <a:schemeClr val="bg1"/>
                </a:solidFill>
              </a:rPr>
            </a:br>
            <a:r>
              <a:rPr lang="en-US" sz="2400" dirty="0">
                <a:solidFill>
                  <a:schemeClr val="bg1"/>
                </a:solidFill>
              </a:rPr>
              <a:t>November 5, 2016 – Plainfield, IN</a:t>
            </a:r>
            <a:br>
              <a:rPr lang="en-US" sz="2400" dirty="0">
                <a:solidFill>
                  <a:schemeClr val="bg1"/>
                </a:solidFill>
              </a:rPr>
            </a:br>
            <a:r>
              <a:rPr lang="en-US" sz="2400" dirty="0">
                <a:solidFill>
                  <a:schemeClr val="bg1"/>
                </a:solidFill>
              </a:rPr>
              <a:t>Presented by PDG Marty Juel</a:t>
            </a:r>
            <a:br>
              <a:rPr lang="en-US" sz="2400" dirty="0">
                <a:solidFill>
                  <a:schemeClr val="bg1"/>
                </a:solidFill>
              </a:rPr>
            </a:br>
            <a:endParaRPr lang="en-US" sz="2000" b="1" dirty="0"/>
          </a:p>
        </p:txBody>
      </p:sp>
      <p:pic>
        <p:nvPicPr>
          <p:cNvPr id="9219" name="Picture 6"/>
          <p:cNvPicPr>
            <a:picLocks noChangeAspect="1" noChangeArrowheads="1"/>
          </p:cNvPicPr>
          <p:nvPr/>
        </p:nvPicPr>
        <p:blipFill>
          <a:blip r:embed="rId3">
            <a:extLst>
              <a:ext uri="{28A0092B-C50C-407E-A947-70E740481C1C}">
                <a14:useLocalDpi xmlns:a14="http://schemas.microsoft.com/office/drawing/2010/main" val="0"/>
              </a:ext>
            </a:extLst>
          </a:blip>
          <a:srcRect t="14769" b="16309"/>
          <a:stretch>
            <a:fillRect/>
          </a:stretch>
        </p:blipFill>
        <p:spPr bwMode="auto">
          <a:xfrm>
            <a:off x="1828800" y="0"/>
            <a:ext cx="7315200"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B72A7D13-17B1-4966-B49C-D6B63F3E5B8B}" type="slidenum">
              <a:rPr lang="en-US" altLang="en-US" sz="900" smtClean="0">
                <a:solidFill>
                  <a:srgbClr val="000000"/>
                </a:solidFill>
                <a:latin typeface="Trebuchet MS" panose="020B0603020202020204" pitchFamily="34" charset="0"/>
              </a:rPr>
              <a:pPr>
                <a:spcBef>
                  <a:spcPct val="0"/>
                </a:spcBef>
                <a:buClrTx/>
                <a:buSzTx/>
                <a:buFontTx/>
                <a:buNone/>
              </a:pPr>
              <a:t>0</a:t>
            </a:fld>
            <a:endParaRPr lang="en-US" altLang="en-US" sz="900">
              <a:solidFill>
                <a:srgbClr val="000000"/>
              </a:solidFill>
              <a:latin typeface="Trebuchet MS" panose="020B0603020202020204" pitchFamily="34" charset="0"/>
            </a:endParaRPr>
          </a:p>
        </p:txBody>
      </p:sp>
      <p:pic>
        <p:nvPicPr>
          <p:cNvPr id="922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38" y="685800"/>
            <a:ext cx="369252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4"/>
          <p:cNvGrpSpPr>
            <a:grpSpLocks/>
          </p:cNvGrpSpPr>
          <p:nvPr/>
        </p:nvGrpSpPr>
        <p:grpSpPr bwMode="auto">
          <a:xfrm>
            <a:off x="0" y="0"/>
            <a:ext cx="9144000" cy="6858000"/>
            <a:chOff x="0" y="0"/>
            <a:chExt cx="9144000" cy="6858000"/>
          </a:xfrm>
        </p:grpSpPr>
        <p:sp>
          <p:nvSpPr>
            <p:cNvPr id="23559" name="Rectangle 5"/>
            <p:cNvSpPr>
              <a:spLocks noChangeArrowheads="1"/>
            </p:cNvSpPr>
            <p:nvPr/>
          </p:nvSpPr>
          <p:spPr bwMode="auto">
            <a:xfrm>
              <a:off x="0" y="0"/>
              <a:ext cx="9144000" cy="6858000"/>
            </a:xfrm>
            <a:prstGeom prst="rect">
              <a:avLst/>
            </a:prstGeom>
            <a:solidFill>
              <a:srgbClr val="FFFFFF"/>
            </a:solidFill>
            <a:ln w="9525" algn="ctr">
              <a:solidFill>
                <a:srgbClr val="000000"/>
              </a:solidFill>
              <a:round/>
              <a:headEnd/>
              <a:tailEnd/>
            </a:ln>
          </p:spPr>
          <p:txBody>
            <a:bodyPr/>
            <a:lstStyle>
              <a:lvl1pPr marL="609600" indent="-609600">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lgn="r" eaLnBrk="1" hangingPunct="1">
                <a:lnSpc>
                  <a:spcPct val="90000"/>
                </a:lnSpc>
                <a:spcBef>
                  <a:spcPct val="20000"/>
                </a:spcBef>
                <a:buClrTx/>
                <a:buSzTx/>
                <a:buFont typeface="Helvetica" panose="020B0604020202020204" pitchFamily="34" charset="0"/>
                <a:buNone/>
              </a:pPr>
              <a:endParaRPr lang="en-US" altLang="en-US" sz="3200" baseline="-25000">
                <a:solidFill>
                  <a:srgbClr val="404040"/>
                </a:solidFill>
                <a:latin typeface="Helvetica" panose="020B0604020202020204" pitchFamily="34" charset="0"/>
                <a:ea typeface="ヒラギノ角ゴ Pro W3"/>
                <a:cs typeface="ヒラギノ角ゴ Pro W3"/>
              </a:endParaRPr>
            </a:p>
          </p:txBody>
        </p:sp>
        <p:sp>
          <p:nvSpPr>
            <p:cNvPr id="7" name="Rectangle 6"/>
            <p:cNvSpPr/>
            <p:nvPr/>
          </p:nvSpPr>
          <p:spPr>
            <a:xfrm rot="16200000">
              <a:off x="-3276600" y="3276600"/>
              <a:ext cx="6858000" cy="304800"/>
            </a:xfrm>
            <a:prstGeom prst="rect">
              <a:avLst/>
            </a:prstGeom>
            <a:solidFill>
              <a:srgbClr val="00519C"/>
            </a:solidFill>
            <a:ln>
              <a:solidFill>
                <a:srgbClr val="FFC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8" name="Rectangle 7"/>
            <p:cNvSpPr/>
            <p:nvPr/>
          </p:nvSpPr>
          <p:spPr>
            <a:xfrm rot="5400000">
              <a:off x="5562600" y="3276600"/>
              <a:ext cx="6858000" cy="304800"/>
            </a:xfrm>
            <a:prstGeom prst="rect">
              <a:avLst/>
            </a:prstGeom>
            <a:solidFill>
              <a:srgbClr val="00519C"/>
            </a:solidFill>
            <a:ln>
              <a:solidFill>
                <a:srgbClr val="FFC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9" name="Rectangle 8"/>
            <p:cNvSpPr/>
            <p:nvPr/>
          </p:nvSpPr>
          <p:spPr>
            <a:xfrm>
              <a:off x="0" y="0"/>
              <a:ext cx="9144000" cy="304800"/>
            </a:xfrm>
            <a:prstGeom prst="rect">
              <a:avLst/>
            </a:prstGeom>
            <a:solidFill>
              <a:srgbClr val="00519C"/>
            </a:solidFill>
            <a:ln>
              <a:solidFill>
                <a:srgbClr val="FFCF00"/>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0" name="Rectangle 9"/>
            <p:cNvSpPr/>
            <p:nvPr/>
          </p:nvSpPr>
          <p:spPr>
            <a:xfrm rot="10800000">
              <a:off x="0" y="6553200"/>
              <a:ext cx="9144000" cy="304800"/>
            </a:xfrm>
            <a:prstGeom prst="rect">
              <a:avLst/>
            </a:prstGeom>
            <a:solidFill>
              <a:srgbClr val="00519C"/>
            </a:solidFill>
            <a:ln>
              <a:solidFill>
                <a:srgbClr val="FFCF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grpSp>
      <p:sp>
        <p:nvSpPr>
          <p:cNvPr id="3" name="Title 2"/>
          <p:cNvSpPr>
            <a:spLocks noGrp="1"/>
          </p:cNvSpPr>
          <p:nvPr>
            <p:ph type="title"/>
          </p:nvPr>
        </p:nvSpPr>
        <p:spPr>
          <a:xfrm>
            <a:off x="457200" y="381000"/>
            <a:ext cx="8229600" cy="1143000"/>
          </a:xfrm>
        </p:spPr>
        <p:txBody>
          <a:bodyPr/>
          <a:lstStyle/>
          <a:p>
            <a:pPr algn="ctr" eaLnBrk="1" fontAlgn="auto" hangingPunct="1">
              <a:spcAft>
                <a:spcPts val="0"/>
              </a:spcAft>
              <a:defRPr/>
            </a:pPr>
            <a:r>
              <a:rPr lang="en-US" sz="3600" b="1" dirty="0">
                <a:latin typeface="Batang" pitchFamily="18" charset="-127"/>
                <a:ea typeface="Batang" pitchFamily="18" charset="-127"/>
              </a:rPr>
              <a:t>"MyLCI" Preview</a:t>
            </a:r>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30956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4572000" y="1979613"/>
            <a:ext cx="41148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 typeface="Arial" panose="020B0604020202020204" pitchFamily="34" charset="0"/>
              <a:buChar char="•"/>
            </a:pPr>
            <a:r>
              <a:rPr lang="en-US" altLang="en-US" sz="2000"/>
              <a:t> Training Site</a:t>
            </a:r>
          </a:p>
          <a:p>
            <a:pPr eaLnBrk="1" hangingPunct="1">
              <a:spcBef>
                <a:spcPct val="0"/>
              </a:spcBef>
              <a:buClrTx/>
              <a:buSzTx/>
              <a:buFont typeface="Arial" panose="020B0604020202020204" pitchFamily="34" charset="0"/>
              <a:buChar char="•"/>
            </a:pPr>
            <a:endParaRPr lang="en-US" altLang="en-US" sz="800"/>
          </a:p>
          <a:p>
            <a:pPr eaLnBrk="1" hangingPunct="1">
              <a:spcBef>
                <a:spcPct val="0"/>
              </a:spcBef>
              <a:buClrTx/>
              <a:buSzTx/>
              <a:buFont typeface="Arial" panose="020B0604020202020204" pitchFamily="34" charset="0"/>
              <a:buChar char="•"/>
            </a:pPr>
            <a:r>
              <a:rPr lang="en-US" altLang="en-US" sz="2000"/>
              <a:t> “MyLCI” Access and Login</a:t>
            </a:r>
          </a:p>
          <a:p>
            <a:pPr eaLnBrk="1" hangingPunct="1">
              <a:spcBef>
                <a:spcPct val="0"/>
              </a:spcBef>
              <a:buClrTx/>
              <a:buSzTx/>
              <a:buFont typeface="Arial" panose="020B0604020202020204" pitchFamily="34" charset="0"/>
              <a:buChar char="•"/>
            </a:pPr>
            <a:endParaRPr lang="en-US" altLang="en-US" sz="800"/>
          </a:p>
          <a:p>
            <a:pPr eaLnBrk="1" hangingPunct="1">
              <a:spcBef>
                <a:spcPct val="0"/>
              </a:spcBef>
              <a:buClrTx/>
              <a:buSzTx/>
              <a:buFont typeface="Arial" panose="020B0604020202020204" pitchFamily="34" charset="0"/>
              <a:buChar char="•"/>
            </a:pPr>
            <a:r>
              <a:rPr lang="en-US" altLang="en-US" sz="2000"/>
              <a:t> Site Overview</a:t>
            </a:r>
          </a:p>
          <a:p>
            <a:pPr eaLnBrk="1" hangingPunct="1">
              <a:spcBef>
                <a:spcPct val="0"/>
              </a:spcBef>
              <a:buClrTx/>
              <a:buSzTx/>
              <a:buFont typeface="Arial" panose="020B0604020202020204" pitchFamily="34" charset="0"/>
              <a:buChar char="•"/>
            </a:pPr>
            <a:endParaRPr lang="en-US" altLang="en-US" sz="800"/>
          </a:p>
          <a:p>
            <a:pPr eaLnBrk="1" hangingPunct="1">
              <a:spcBef>
                <a:spcPct val="0"/>
              </a:spcBef>
              <a:buClrTx/>
              <a:buSzTx/>
              <a:buFont typeface="Arial" panose="020B0604020202020204" pitchFamily="34" charset="0"/>
              <a:buChar char="•"/>
            </a:pPr>
            <a:r>
              <a:rPr lang="en-US" altLang="en-US" sz="2000"/>
              <a:t> Viewing Members</a:t>
            </a:r>
          </a:p>
          <a:p>
            <a:pPr eaLnBrk="1" hangingPunct="1">
              <a:spcBef>
                <a:spcPct val="0"/>
              </a:spcBef>
              <a:buClrTx/>
              <a:buSzTx/>
              <a:buFontTx/>
              <a:buNone/>
            </a:pPr>
            <a:endParaRPr lang="en-US" altLang="en-US" sz="800"/>
          </a:p>
          <a:p>
            <a:pPr eaLnBrk="1" hangingPunct="1">
              <a:spcBef>
                <a:spcPct val="0"/>
              </a:spcBef>
              <a:buClrTx/>
              <a:buSzTx/>
              <a:buFont typeface="Arial" panose="020B0604020202020204" pitchFamily="34" charset="0"/>
              <a:buChar char="•"/>
            </a:pPr>
            <a:r>
              <a:rPr lang="en-US" altLang="en-US" sz="2000"/>
              <a:t> Club Statements</a:t>
            </a:r>
          </a:p>
          <a:p>
            <a:pPr lvl="1" eaLnBrk="1" hangingPunct="1">
              <a:spcBef>
                <a:spcPct val="0"/>
              </a:spcBef>
              <a:buClrTx/>
              <a:buSzTx/>
              <a:buFont typeface="Arial" panose="020B0604020202020204" pitchFamily="34" charset="0"/>
              <a:buChar char="•"/>
            </a:pPr>
            <a:r>
              <a:rPr lang="en-US" altLang="en-US"/>
              <a:t> Opt-out of receiving paper statements</a:t>
            </a:r>
          </a:p>
          <a:p>
            <a:pPr lvl="1" eaLnBrk="1" hangingPunct="1">
              <a:spcBef>
                <a:spcPct val="0"/>
              </a:spcBef>
              <a:buClrTx/>
              <a:buSzTx/>
              <a:buFont typeface="Arial" panose="020B0604020202020204" pitchFamily="34" charset="0"/>
              <a:buChar char="•"/>
            </a:pPr>
            <a:r>
              <a:rPr lang="en-US" altLang="en-US"/>
              <a:t> Make Payments</a:t>
            </a:r>
          </a:p>
          <a:p>
            <a:pPr eaLnBrk="1" hangingPunct="1">
              <a:spcBef>
                <a:spcPct val="0"/>
              </a:spcBef>
              <a:buClrTx/>
              <a:buSzTx/>
              <a:buFont typeface="Arial" panose="020B0604020202020204" pitchFamily="34" charset="0"/>
              <a:buChar char="•"/>
            </a:pPr>
            <a:r>
              <a:rPr lang="en-US" altLang="en-US" sz="2000"/>
              <a:t> Reports</a:t>
            </a:r>
          </a:p>
          <a:p>
            <a:pPr eaLnBrk="1" hangingPunct="1">
              <a:spcBef>
                <a:spcPct val="0"/>
              </a:spcBef>
              <a:buClrTx/>
              <a:buSzTx/>
              <a:buFont typeface="Arial" panose="020B0604020202020204" pitchFamily="34" charset="0"/>
              <a:buChar char="•"/>
            </a:pPr>
            <a:endParaRPr lang="en-US" altLang="en-US" sz="800"/>
          </a:p>
        </p:txBody>
      </p:sp>
      <p:sp>
        <p:nvSpPr>
          <p:cNvPr id="23558"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0B0CB3BC-1BEC-43F6-89F7-A5E57065568F}" type="slidenum">
              <a:rPr lang="en-US" altLang="en-US" sz="1600" smtClean="0">
                <a:latin typeface="Trebuchet MS" panose="020B0603020202020204" pitchFamily="34" charset="0"/>
              </a:rPr>
              <a:pPr>
                <a:spcBef>
                  <a:spcPct val="0"/>
                </a:spcBef>
                <a:buClrTx/>
                <a:buSzTx/>
                <a:buFontTx/>
                <a:buNone/>
              </a:pPr>
              <a:t>9</a:t>
            </a:fld>
            <a:endParaRPr lang="en-US" altLang="en-US" sz="1600">
              <a:latin typeface="Trebuchet MS" panose="020B06030202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1">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175"/>
            <a:ext cx="8382000"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8" name="Rounded Rectangle 7"/>
          <p:cNvSpPr/>
          <p:nvPr/>
        </p:nvSpPr>
        <p:spPr>
          <a:xfrm>
            <a:off x="762000" y="457200"/>
            <a:ext cx="7620000" cy="6019800"/>
          </a:xfrm>
          <a:prstGeom prst="roundRect">
            <a:avLst>
              <a:gd name="adj" fmla="val 4902"/>
            </a:avLst>
          </a:prstGeom>
          <a:gradFill flip="none" rotWithShape="1">
            <a:gsLst>
              <a:gs pos="0">
                <a:schemeClr val="bg1">
                  <a:lumMod val="65000"/>
                </a:schemeClr>
              </a:gs>
              <a:gs pos="100000">
                <a:schemeClr val="tx1">
                  <a:lumMod val="95000"/>
                  <a:lumOff val="5000"/>
                </a:schemeClr>
              </a:gs>
            </a:gsLst>
            <a:lin ang="2700000" scaled="1"/>
            <a:tileRect/>
          </a:gradFill>
          <a:ln w="57150">
            <a:gradFill flip="none" rotWithShape="1">
              <a:gsLst>
                <a:gs pos="0">
                  <a:schemeClr val="tx1">
                    <a:lumMod val="50000"/>
                    <a:lumOff val="50000"/>
                  </a:schemeClr>
                </a:gs>
                <a:gs pos="100000">
                  <a:schemeClr val="tx1">
                    <a:lumMod val="85000"/>
                    <a:lumOff val="1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56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46125"/>
            <a:ext cx="7162800"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724400" y="1003300"/>
            <a:ext cx="381000" cy="24765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ounded Rectangle 11"/>
          <p:cNvSpPr/>
          <p:nvPr/>
        </p:nvSpPr>
        <p:spPr>
          <a:xfrm>
            <a:off x="609600" y="381000"/>
            <a:ext cx="7848600" cy="5867400"/>
          </a:xfrm>
          <a:prstGeom prst="roundRect">
            <a:avLst>
              <a:gd name="adj" fmla="val 4902"/>
            </a:avLst>
          </a:prstGeom>
          <a:gradFill flip="none" rotWithShape="1">
            <a:gsLst>
              <a:gs pos="0">
                <a:schemeClr val="bg1">
                  <a:lumMod val="65000"/>
                </a:schemeClr>
              </a:gs>
              <a:gs pos="100000">
                <a:schemeClr val="tx1">
                  <a:lumMod val="95000"/>
                  <a:lumOff val="5000"/>
                </a:schemeClr>
              </a:gs>
            </a:gsLst>
            <a:lin ang="2700000" scaled="1"/>
            <a:tileRect/>
          </a:gradFill>
          <a:ln w="57150">
            <a:gradFill flip="none" rotWithShape="1">
              <a:gsLst>
                <a:gs pos="0">
                  <a:schemeClr val="tx1">
                    <a:lumMod val="50000"/>
                    <a:lumOff val="50000"/>
                  </a:schemeClr>
                </a:gs>
                <a:gs pos="100000">
                  <a:schemeClr val="tx1">
                    <a:lumMod val="85000"/>
                    <a:lumOff val="1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7654" name="TextBox 10"/>
          <p:cNvSpPr txBox="1">
            <a:spLocks noChangeArrowheads="1"/>
          </p:cNvSpPr>
          <p:nvPr/>
        </p:nvSpPr>
        <p:spPr bwMode="auto">
          <a:xfrm>
            <a:off x="8610600" y="54864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Tx/>
              <a:buNone/>
            </a:pPr>
            <a:r>
              <a:rPr lang="en-US" altLang="en-US" sz="1200"/>
              <a:t>14</a:t>
            </a:r>
          </a:p>
        </p:txBody>
      </p:sp>
      <p:pic>
        <p:nvPicPr>
          <p:cNvPr id="2765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569913"/>
            <a:ext cx="7239000" cy="552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540000" y="2743200"/>
            <a:ext cx="2500313" cy="6858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2540000" y="3970338"/>
            <a:ext cx="2414588" cy="2286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0" name="Straight Arrow Connector 9"/>
          <p:cNvCxnSpPr/>
          <p:nvPr/>
        </p:nvCxnSpPr>
        <p:spPr>
          <a:xfrm rot="10800000">
            <a:off x="4632325" y="4325938"/>
            <a:ext cx="1143000" cy="1587"/>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28800" y="4340225"/>
            <a:ext cx="1143000" cy="158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ounded Rectangle 11"/>
          <p:cNvSpPr/>
          <p:nvPr/>
        </p:nvSpPr>
        <p:spPr>
          <a:xfrm>
            <a:off x="304800" y="152400"/>
            <a:ext cx="8534400" cy="6324600"/>
          </a:xfrm>
          <a:prstGeom prst="roundRect">
            <a:avLst>
              <a:gd name="adj" fmla="val 4902"/>
            </a:avLst>
          </a:prstGeom>
          <a:gradFill flip="none" rotWithShape="1">
            <a:gsLst>
              <a:gs pos="0">
                <a:schemeClr val="bg1">
                  <a:lumMod val="65000"/>
                </a:schemeClr>
              </a:gs>
              <a:gs pos="100000">
                <a:schemeClr val="tx1">
                  <a:lumMod val="95000"/>
                  <a:lumOff val="5000"/>
                </a:schemeClr>
              </a:gs>
            </a:gsLst>
            <a:lin ang="2700000" scaled="1"/>
            <a:tileRect/>
          </a:gradFill>
          <a:ln w="57150">
            <a:gradFill flip="none" rotWithShape="1">
              <a:gsLst>
                <a:gs pos="0">
                  <a:schemeClr val="tx1">
                    <a:lumMod val="50000"/>
                    <a:lumOff val="50000"/>
                  </a:schemeClr>
                </a:gs>
                <a:gs pos="100000">
                  <a:schemeClr val="tx1">
                    <a:lumMod val="85000"/>
                    <a:lumOff val="1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9702" name="TextBox 10"/>
          <p:cNvSpPr txBox="1">
            <a:spLocks noChangeArrowheads="1"/>
          </p:cNvSpPr>
          <p:nvPr/>
        </p:nvSpPr>
        <p:spPr bwMode="auto">
          <a:xfrm>
            <a:off x="8610600" y="54864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Tx/>
              <a:buNone/>
            </a:pPr>
            <a:r>
              <a:rPr lang="en-US" altLang="en-US" sz="1200"/>
              <a:t>14</a:t>
            </a:r>
          </a:p>
        </p:txBody>
      </p:sp>
      <p:sp>
        <p:nvSpPr>
          <p:cNvPr id="14" name="Rounded Rectangle 13"/>
          <p:cNvSpPr/>
          <p:nvPr/>
        </p:nvSpPr>
        <p:spPr>
          <a:xfrm>
            <a:off x="838200" y="495299"/>
            <a:ext cx="7467600" cy="5715001"/>
          </a:xfrm>
          <a:prstGeom prst="roundRect">
            <a:avLst>
              <a:gd name="adj" fmla="val 4902"/>
            </a:avLst>
          </a:prstGeom>
          <a:blipFill>
            <a:blip r:embed="rId3"/>
            <a:stretch>
              <a:fillRect/>
            </a:stretch>
          </a:blipFill>
          <a:ln w="15875">
            <a:gradFill flip="none" rotWithShape="1">
              <a:gsLst>
                <a:gs pos="0">
                  <a:schemeClr val="tx1">
                    <a:lumMod val="85000"/>
                    <a:lumOff val="15000"/>
                  </a:schemeClr>
                </a:gs>
                <a:gs pos="100000">
                  <a:schemeClr val="tx1">
                    <a:lumMod val="85000"/>
                    <a:lumOff val="15000"/>
                  </a:schemeClr>
                </a:gs>
              </a:gsLst>
              <a:lin ang="135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2970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95300"/>
            <a:ext cx="739457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2033588" y="3048000"/>
            <a:ext cx="3429000"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ectangle 15"/>
          <p:cNvSpPr/>
          <p:nvPr/>
        </p:nvSpPr>
        <p:spPr>
          <a:xfrm>
            <a:off x="1808163" y="4686300"/>
            <a:ext cx="2706687"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Rectangle 17"/>
          <p:cNvSpPr/>
          <p:nvPr/>
        </p:nvSpPr>
        <p:spPr>
          <a:xfrm>
            <a:off x="2743200" y="5181600"/>
            <a:ext cx="1004888" cy="3048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nodeType="afterGroup">
                            <p:stCondLst>
                              <p:cond delay="0"/>
                            </p:stCondLst>
                            <p:childTnLst>
                              <p:par>
                                <p:cTn id="8" presetID="1" presetClass="exit" presetSubtype="0" fill="hold" grpId="1" nodeType="afterEffect">
                                  <p:stCondLst>
                                    <p:cond delay="3000"/>
                                  </p:stCondLst>
                                  <p:childTnLst>
                                    <p:set>
                                      <p:cBhvr>
                                        <p:cTn id="9" dur="1" fill="hold">
                                          <p:stCondLst>
                                            <p:cond delay="0"/>
                                          </p:stCondLst>
                                        </p:cTn>
                                        <p:tgtEl>
                                          <p:spTgt spid="15"/>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nodeType="afterGroup">
                            <p:stCondLst>
                              <p:cond delay="0"/>
                            </p:stCondLst>
                            <p:childTnLst>
                              <p:par>
                                <p:cTn id="15" presetID="1" presetClass="exit" presetSubtype="0" fill="hold" grpId="1" nodeType="afterEffect">
                                  <p:stCondLst>
                                    <p:cond delay="3000"/>
                                  </p:stCondLst>
                                  <p:childTnLst>
                                    <p:set>
                                      <p:cBhvr>
                                        <p:cTn id="16" dur="1" fill="hold">
                                          <p:stCondLst>
                                            <p:cond delay="0"/>
                                          </p:stCondLst>
                                        </p:cTn>
                                        <p:tgtEl>
                                          <p:spTgt spid="16"/>
                                        </p:tgtEl>
                                        <p:attrNameLst>
                                          <p:attrName>style.visibility</p:attrName>
                                        </p:attrNameLst>
                                      </p:cBhvr>
                                      <p:to>
                                        <p:strVal val="hidden"/>
                                      </p:to>
                                    </p:set>
                                  </p:childTnLst>
                                </p:cTn>
                              </p:par>
                            </p:childTnLst>
                          </p:cTn>
                        </p:par>
                        <p:par>
                          <p:cTn id="17" fill="hold" nodeType="afterGroup">
                            <p:stCondLst>
                              <p:cond delay="3000"/>
                            </p:stCondLst>
                            <p:childTnLst>
                              <p:par>
                                <p:cTn id="18" presetID="1" presetClass="entr" presetSubtype="0" fill="hold" grpId="0" nodeType="afterEffect">
                                  <p:stCondLst>
                                    <p:cond delay="150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838200" y="495299"/>
            <a:ext cx="7467600" cy="5715001"/>
          </a:xfrm>
          <a:prstGeom prst="roundRect">
            <a:avLst>
              <a:gd name="adj" fmla="val 4902"/>
            </a:avLst>
          </a:prstGeom>
          <a:blipFill>
            <a:blip r:embed="rId3"/>
            <a:stretch>
              <a:fillRect/>
            </a:stretch>
          </a:blipFill>
          <a:ln w="15875">
            <a:gradFill flip="none" rotWithShape="1">
              <a:gsLst>
                <a:gs pos="0">
                  <a:schemeClr val="tx1">
                    <a:lumMod val="85000"/>
                    <a:lumOff val="15000"/>
                  </a:schemeClr>
                </a:gs>
                <a:gs pos="100000">
                  <a:schemeClr val="tx1">
                    <a:lumMod val="85000"/>
                    <a:lumOff val="15000"/>
                  </a:schemeClr>
                </a:gs>
              </a:gsLst>
              <a:lin ang="135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Rounded Rectangle 17"/>
          <p:cNvSpPr/>
          <p:nvPr/>
        </p:nvSpPr>
        <p:spPr>
          <a:xfrm>
            <a:off x="304800" y="152400"/>
            <a:ext cx="8534400" cy="6324600"/>
          </a:xfrm>
          <a:prstGeom prst="roundRect">
            <a:avLst>
              <a:gd name="adj" fmla="val 4902"/>
            </a:avLst>
          </a:prstGeom>
          <a:gradFill flip="none" rotWithShape="1">
            <a:gsLst>
              <a:gs pos="0">
                <a:schemeClr val="bg1">
                  <a:lumMod val="65000"/>
                </a:schemeClr>
              </a:gs>
              <a:gs pos="100000">
                <a:schemeClr val="tx1">
                  <a:lumMod val="95000"/>
                  <a:lumOff val="5000"/>
                </a:schemeClr>
              </a:gs>
            </a:gsLst>
            <a:lin ang="2700000" scaled="1"/>
            <a:tileRect/>
          </a:gradFill>
          <a:ln w="57150">
            <a:gradFill flip="none" rotWithShape="1">
              <a:gsLst>
                <a:gs pos="0">
                  <a:schemeClr val="tx1">
                    <a:lumMod val="50000"/>
                    <a:lumOff val="50000"/>
                  </a:schemeClr>
                </a:gs>
                <a:gs pos="100000">
                  <a:schemeClr val="tx1">
                    <a:lumMod val="85000"/>
                    <a:lumOff val="1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 name="Rounded Rectangle 19"/>
          <p:cNvSpPr/>
          <p:nvPr/>
        </p:nvSpPr>
        <p:spPr>
          <a:xfrm>
            <a:off x="914400" y="457200"/>
            <a:ext cx="7467600" cy="5715001"/>
          </a:xfrm>
          <a:prstGeom prst="roundRect">
            <a:avLst>
              <a:gd name="adj" fmla="val 4902"/>
            </a:avLst>
          </a:prstGeom>
          <a:blipFill>
            <a:blip r:embed="rId3"/>
            <a:stretch>
              <a:fillRect/>
            </a:stretch>
          </a:blipFill>
          <a:ln w="15875">
            <a:gradFill flip="none" rotWithShape="1">
              <a:gsLst>
                <a:gs pos="0">
                  <a:schemeClr val="tx1">
                    <a:lumMod val="85000"/>
                    <a:lumOff val="15000"/>
                  </a:schemeClr>
                </a:gs>
                <a:gs pos="100000">
                  <a:schemeClr val="tx1">
                    <a:lumMod val="85000"/>
                    <a:lumOff val="15000"/>
                  </a:schemeClr>
                </a:gs>
              </a:gsLst>
              <a:lin ang="135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Rectangle 10"/>
          <p:cNvSpPr/>
          <p:nvPr/>
        </p:nvSpPr>
        <p:spPr>
          <a:xfrm>
            <a:off x="962025" y="457200"/>
            <a:ext cx="7391400" cy="56388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8738" y="457200"/>
            <a:ext cx="6900862"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706563" y="700088"/>
            <a:ext cx="5334000" cy="18288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1687513" y="2605088"/>
            <a:ext cx="5334000" cy="9906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Rectangle 12"/>
          <p:cNvSpPr/>
          <p:nvPr/>
        </p:nvSpPr>
        <p:spPr>
          <a:xfrm>
            <a:off x="1676400" y="3679825"/>
            <a:ext cx="5334000" cy="973138"/>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1704975" y="4733925"/>
            <a:ext cx="5334000" cy="12192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949450"/>
            <a:ext cx="643255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3429000" y="5624513"/>
            <a:ext cx="1143000" cy="350837"/>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764" name="TextBox 16"/>
          <p:cNvSpPr txBox="1">
            <a:spLocks noChangeArrowheads="1"/>
          </p:cNvSpPr>
          <p:nvPr/>
        </p:nvSpPr>
        <p:spPr bwMode="auto">
          <a:xfrm>
            <a:off x="8610600" y="54864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Tx/>
              <a:buNone/>
            </a:pPr>
            <a:r>
              <a:rPr lang="en-US" altLang="en-US" sz="1200"/>
              <a:t>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
                                        </p:tgtEl>
                                        <p:attrNameLst>
                                          <p:attrName>style.visibility</p:attrName>
                                        </p:attrNameLst>
                                      </p:cBhvr>
                                      <p:to>
                                        <p:strVal val="hidden"/>
                                      </p:to>
                                    </p:set>
                                  </p:child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nodeType="clickEffect">
                                  <p:stCondLst>
                                    <p:cond delay="0"/>
                                  </p:stCondLst>
                                  <p:childTnLst>
                                    <p:set>
                                      <p:cBhvr>
                                        <p:cTn id="35" dur="1" fill="hold">
                                          <p:stCondLst>
                                            <p:cond delay="0"/>
                                          </p:stCondLst>
                                        </p:cTn>
                                        <p:tgtEl>
                                          <p:spTgt spid="7"/>
                                        </p:tgtEl>
                                        <p:attrNameLst>
                                          <p:attrName>style.visibility</p:attrName>
                                        </p:attrNameLst>
                                      </p:cBhvr>
                                      <p:to>
                                        <p:strVal val="hidden"/>
                                      </p:to>
                                    </p:set>
                                  </p:childTnLst>
                                </p:cTn>
                              </p:par>
                              <p:par>
                                <p:cTn id="36" presetID="1" presetClass="exit" presetSubtype="0" fill="hold" grpId="2" nodeType="withEffect">
                                  <p:stCondLst>
                                    <p:cond delay="0"/>
                                  </p:stCondLst>
                                  <p:childTnLst>
                                    <p:set>
                                      <p:cBhvr>
                                        <p:cTn id="37" dur="1" fill="hold">
                                          <p:stCondLst>
                                            <p:cond delay="0"/>
                                          </p:stCondLst>
                                        </p:cTn>
                                        <p:tgtEl>
                                          <p:spTgt spid="8"/>
                                        </p:tgtEl>
                                        <p:attrNameLst>
                                          <p:attrName>style.visibility</p:attrName>
                                        </p:attrNameLst>
                                      </p:cBhvr>
                                      <p:to>
                                        <p:strVal val="hidden"/>
                                      </p:to>
                                    </p:set>
                                  </p:childTnLst>
                                </p:cTn>
                              </p:par>
                              <p:par>
                                <p:cTn id="38" presetID="1" presetClass="exit" presetSubtype="0" fill="hold" grpId="2" nodeType="withEffect">
                                  <p:stCondLst>
                                    <p:cond delay="0"/>
                                  </p:stCondLst>
                                  <p:childTnLst>
                                    <p:set>
                                      <p:cBhvr>
                                        <p:cTn id="39" dur="1" fill="hold">
                                          <p:stCondLst>
                                            <p:cond delay="0"/>
                                          </p:stCondLst>
                                        </p:cTn>
                                        <p:tgtEl>
                                          <p:spTgt spid="9"/>
                                        </p:tgtEl>
                                        <p:attrNameLst>
                                          <p:attrName>style.visibility</p:attrName>
                                        </p:attrNameLst>
                                      </p:cBhvr>
                                      <p:to>
                                        <p:strVal val="hidden"/>
                                      </p:to>
                                    </p:set>
                                  </p:childTnLst>
                                </p:cTn>
                              </p:par>
                              <p:par>
                                <p:cTn id="40" presetID="1" presetClass="exit" presetSubtype="0" fill="hold" grpId="2" nodeType="withEffect">
                                  <p:stCondLst>
                                    <p:cond delay="0"/>
                                  </p:stCondLst>
                                  <p:childTnLst>
                                    <p:set>
                                      <p:cBhvr>
                                        <p:cTn id="41" dur="1" fill="hold">
                                          <p:stCondLst>
                                            <p:cond delay="0"/>
                                          </p:stCondLst>
                                        </p:cTn>
                                        <p:tgtEl>
                                          <p:spTgt spid="13"/>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4"/>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9" grpId="0" animBg="1"/>
      <p:bldP spid="9" grpId="1" animBg="1"/>
      <p:bldP spid="9" grpId="2" animBg="1"/>
      <p:bldP spid="13" grpId="0" animBg="1"/>
      <p:bldP spid="13" grpId="1" animBg="1"/>
      <p:bldP spid="13" grpId="2" animBg="1"/>
      <p:bldP spid="14" grpId="0" animBg="1"/>
      <p:bldP spid="14" grpId="1" animBg="1"/>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838200" y="495299"/>
            <a:ext cx="7467600" cy="5715001"/>
          </a:xfrm>
          <a:prstGeom prst="roundRect">
            <a:avLst>
              <a:gd name="adj" fmla="val 4902"/>
            </a:avLst>
          </a:prstGeom>
          <a:blipFill>
            <a:blip r:embed="rId3"/>
            <a:stretch>
              <a:fillRect/>
            </a:stretch>
          </a:blipFill>
          <a:ln w="15875">
            <a:gradFill flip="none" rotWithShape="1">
              <a:gsLst>
                <a:gs pos="0">
                  <a:schemeClr val="tx1">
                    <a:lumMod val="85000"/>
                    <a:lumOff val="15000"/>
                  </a:schemeClr>
                </a:gs>
                <a:gs pos="100000">
                  <a:schemeClr val="tx1">
                    <a:lumMod val="85000"/>
                    <a:lumOff val="15000"/>
                  </a:schemeClr>
                </a:gs>
              </a:gsLst>
              <a:lin ang="135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Rounded Rectangle 17"/>
          <p:cNvSpPr/>
          <p:nvPr/>
        </p:nvSpPr>
        <p:spPr>
          <a:xfrm>
            <a:off x="304800" y="152400"/>
            <a:ext cx="8534400" cy="6324600"/>
          </a:xfrm>
          <a:prstGeom prst="roundRect">
            <a:avLst>
              <a:gd name="adj" fmla="val 4902"/>
            </a:avLst>
          </a:prstGeom>
          <a:gradFill flip="none" rotWithShape="1">
            <a:gsLst>
              <a:gs pos="0">
                <a:schemeClr val="bg1">
                  <a:lumMod val="65000"/>
                </a:schemeClr>
              </a:gs>
              <a:gs pos="100000">
                <a:schemeClr val="tx1">
                  <a:lumMod val="95000"/>
                  <a:lumOff val="5000"/>
                </a:schemeClr>
              </a:gs>
            </a:gsLst>
            <a:lin ang="2700000" scaled="1"/>
            <a:tileRect/>
          </a:gradFill>
          <a:ln w="57150">
            <a:gradFill flip="none" rotWithShape="1">
              <a:gsLst>
                <a:gs pos="0">
                  <a:schemeClr val="tx1">
                    <a:lumMod val="50000"/>
                    <a:lumOff val="50000"/>
                  </a:schemeClr>
                </a:gs>
                <a:gs pos="100000">
                  <a:schemeClr val="tx1">
                    <a:lumMod val="85000"/>
                    <a:lumOff val="1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 name="Rounded Rectangle 19"/>
          <p:cNvSpPr/>
          <p:nvPr/>
        </p:nvSpPr>
        <p:spPr>
          <a:xfrm>
            <a:off x="914400" y="457200"/>
            <a:ext cx="7467600" cy="5715001"/>
          </a:xfrm>
          <a:prstGeom prst="roundRect">
            <a:avLst>
              <a:gd name="adj" fmla="val 4902"/>
            </a:avLst>
          </a:prstGeom>
          <a:blipFill>
            <a:blip r:embed="rId3"/>
            <a:stretch>
              <a:fillRect/>
            </a:stretch>
          </a:blipFill>
          <a:ln w="15875">
            <a:gradFill flip="none" rotWithShape="1">
              <a:gsLst>
                <a:gs pos="0">
                  <a:schemeClr val="tx1">
                    <a:lumMod val="85000"/>
                    <a:lumOff val="15000"/>
                  </a:schemeClr>
                </a:gs>
                <a:gs pos="100000">
                  <a:schemeClr val="tx1">
                    <a:lumMod val="85000"/>
                    <a:lumOff val="15000"/>
                  </a:schemeClr>
                </a:gs>
              </a:gsLst>
              <a:lin ang="135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3804" name="TextBox 16"/>
          <p:cNvSpPr txBox="1">
            <a:spLocks noChangeArrowheads="1"/>
          </p:cNvSpPr>
          <p:nvPr/>
        </p:nvSpPr>
        <p:spPr bwMode="auto">
          <a:xfrm>
            <a:off x="8610600" y="54864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Tx/>
              <a:buNone/>
            </a:pPr>
            <a:r>
              <a:rPr lang="en-US" altLang="en-US" sz="1200"/>
              <a:t>16</a:t>
            </a:r>
          </a:p>
        </p:txBody>
      </p:sp>
      <p:pic>
        <p:nvPicPr>
          <p:cNvPr id="3380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538" y="447675"/>
            <a:ext cx="7807325"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424113" y="2667000"/>
            <a:ext cx="2590800" cy="642938"/>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4"/>
          <p:cNvGrpSpPr>
            <a:grpSpLocks/>
          </p:cNvGrpSpPr>
          <p:nvPr/>
        </p:nvGrpSpPr>
        <p:grpSpPr bwMode="auto">
          <a:xfrm>
            <a:off x="0" y="0"/>
            <a:ext cx="9144000" cy="6858000"/>
            <a:chOff x="0" y="0"/>
            <a:chExt cx="9144000" cy="6858000"/>
          </a:xfrm>
        </p:grpSpPr>
        <p:sp>
          <p:nvSpPr>
            <p:cNvPr id="35847" name="Rectangle 5"/>
            <p:cNvSpPr>
              <a:spLocks noChangeArrowheads="1"/>
            </p:cNvSpPr>
            <p:nvPr/>
          </p:nvSpPr>
          <p:spPr bwMode="auto">
            <a:xfrm>
              <a:off x="0" y="0"/>
              <a:ext cx="9144000" cy="6858000"/>
            </a:xfrm>
            <a:prstGeom prst="rect">
              <a:avLst/>
            </a:prstGeom>
            <a:solidFill>
              <a:srgbClr val="FFFFFF"/>
            </a:solidFill>
            <a:ln w="9525" algn="ctr">
              <a:solidFill>
                <a:srgbClr val="000000"/>
              </a:solidFill>
              <a:round/>
              <a:headEnd/>
              <a:tailEnd/>
            </a:ln>
          </p:spPr>
          <p:txBody>
            <a:bodyPr/>
            <a:lstStyle>
              <a:lvl1pPr marL="609600" indent="-609600">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lgn="r" eaLnBrk="1" hangingPunct="1">
                <a:lnSpc>
                  <a:spcPct val="90000"/>
                </a:lnSpc>
                <a:spcBef>
                  <a:spcPct val="20000"/>
                </a:spcBef>
                <a:buClrTx/>
                <a:buSzTx/>
                <a:buFont typeface="Helvetica" panose="020B0604020202020204" pitchFamily="34" charset="0"/>
                <a:buNone/>
              </a:pPr>
              <a:endParaRPr lang="en-US" altLang="en-US" sz="3200" baseline="-25000">
                <a:solidFill>
                  <a:srgbClr val="404040"/>
                </a:solidFill>
                <a:latin typeface="Helvetica" panose="020B0604020202020204" pitchFamily="34" charset="0"/>
                <a:ea typeface="ヒラギノ角ゴ Pro W3"/>
                <a:cs typeface="ヒラギノ角ゴ Pro W3"/>
              </a:endParaRPr>
            </a:p>
          </p:txBody>
        </p:sp>
        <p:sp>
          <p:nvSpPr>
            <p:cNvPr id="7" name="Rectangle 6"/>
            <p:cNvSpPr/>
            <p:nvPr/>
          </p:nvSpPr>
          <p:spPr>
            <a:xfrm rot="16200000">
              <a:off x="-3276600" y="3276600"/>
              <a:ext cx="6858000" cy="304800"/>
            </a:xfrm>
            <a:prstGeom prst="rect">
              <a:avLst/>
            </a:prstGeom>
            <a:solidFill>
              <a:srgbClr val="00519C"/>
            </a:solidFill>
            <a:ln>
              <a:solidFill>
                <a:srgbClr val="FFC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8" name="Rectangle 7"/>
            <p:cNvSpPr/>
            <p:nvPr/>
          </p:nvSpPr>
          <p:spPr>
            <a:xfrm rot="5400000">
              <a:off x="5562600" y="3276600"/>
              <a:ext cx="6858000" cy="304800"/>
            </a:xfrm>
            <a:prstGeom prst="rect">
              <a:avLst/>
            </a:prstGeom>
            <a:solidFill>
              <a:srgbClr val="00519C"/>
            </a:solidFill>
            <a:ln>
              <a:solidFill>
                <a:srgbClr val="FFC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9" name="Rectangle 8"/>
            <p:cNvSpPr/>
            <p:nvPr/>
          </p:nvSpPr>
          <p:spPr>
            <a:xfrm>
              <a:off x="0" y="0"/>
              <a:ext cx="9144000" cy="304800"/>
            </a:xfrm>
            <a:prstGeom prst="rect">
              <a:avLst/>
            </a:prstGeom>
            <a:solidFill>
              <a:srgbClr val="00519C"/>
            </a:solidFill>
            <a:ln>
              <a:solidFill>
                <a:srgbClr val="FFCF00"/>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0" name="Rectangle 9"/>
            <p:cNvSpPr/>
            <p:nvPr/>
          </p:nvSpPr>
          <p:spPr>
            <a:xfrm rot="10800000">
              <a:off x="0" y="6553200"/>
              <a:ext cx="9144000" cy="304800"/>
            </a:xfrm>
            <a:prstGeom prst="rect">
              <a:avLst/>
            </a:prstGeom>
            <a:solidFill>
              <a:srgbClr val="00519C"/>
            </a:solidFill>
            <a:ln>
              <a:solidFill>
                <a:srgbClr val="FFCF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grpSp>
      <p:sp>
        <p:nvSpPr>
          <p:cNvPr id="3" name="Title 2"/>
          <p:cNvSpPr>
            <a:spLocks noGrp="1"/>
          </p:cNvSpPr>
          <p:nvPr>
            <p:ph type="title"/>
          </p:nvPr>
        </p:nvSpPr>
        <p:spPr>
          <a:xfrm>
            <a:off x="457200" y="381000"/>
            <a:ext cx="8229600" cy="1143000"/>
          </a:xfrm>
        </p:spPr>
        <p:txBody>
          <a:bodyPr/>
          <a:lstStyle/>
          <a:p>
            <a:pPr algn="ctr" eaLnBrk="1" fontAlgn="auto" hangingPunct="1">
              <a:spcAft>
                <a:spcPts val="0"/>
              </a:spcAft>
              <a:defRPr/>
            </a:pPr>
            <a:r>
              <a:rPr lang="en-US" sz="3600" b="1" dirty="0">
                <a:latin typeface="+mn-lt"/>
                <a:ea typeface="Batang" pitchFamily="18" charset="-127"/>
              </a:rPr>
              <a:t>"MyLCI" Preview</a:t>
            </a:r>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30956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4572000" y="1979613"/>
            <a:ext cx="41148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 typeface="Arial" panose="020B0604020202020204" pitchFamily="34" charset="0"/>
              <a:buChar char="•"/>
            </a:pPr>
            <a:r>
              <a:rPr lang="en-US" altLang="en-US" sz="2000"/>
              <a:t> Training Site</a:t>
            </a:r>
          </a:p>
          <a:p>
            <a:pPr eaLnBrk="1" hangingPunct="1">
              <a:spcBef>
                <a:spcPct val="0"/>
              </a:spcBef>
              <a:buClrTx/>
              <a:buSzTx/>
              <a:buFont typeface="Arial" panose="020B0604020202020204" pitchFamily="34" charset="0"/>
              <a:buChar char="•"/>
            </a:pPr>
            <a:endParaRPr lang="en-US" altLang="en-US" sz="800"/>
          </a:p>
          <a:p>
            <a:pPr eaLnBrk="1" hangingPunct="1">
              <a:spcBef>
                <a:spcPct val="0"/>
              </a:spcBef>
              <a:buClrTx/>
              <a:buSzTx/>
              <a:buFont typeface="Arial" panose="020B0604020202020204" pitchFamily="34" charset="0"/>
              <a:buChar char="•"/>
            </a:pPr>
            <a:r>
              <a:rPr lang="en-US" altLang="en-US" sz="2000"/>
              <a:t> “MyLCI” Access and Login</a:t>
            </a:r>
          </a:p>
          <a:p>
            <a:pPr eaLnBrk="1" hangingPunct="1">
              <a:spcBef>
                <a:spcPct val="0"/>
              </a:spcBef>
              <a:buClrTx/>
              <a:buSzTx/>
              <a:buFont typeface="Arial" panose="020B0604020202020204" pitchFamily="34" charset="0"/>
              <a:buChar char="•"/>
            </a:pPr>
            <a:endParaRPr lang="en-US" altLang="en-US" sz="800"/>
          </a:p>
          <a:p>
            <a:pPr eaLnBrk="1" hangingPunct="1">
              <a:spcBef>
                <a:spcPct val="0"/>
              </a:spcBef>
              <a:buClrTx/>
              <a:buSzTx/>
              <a:buFont typeface="Arial" panose="020B0604020202020204" pitchFamily="34" charset="0"/>
              <a:buChar char="•"/>
            </a:pPr>
            <a:r>
              <a:rPr lang="en-US" altLang="en-US" sz="2000"/>
              <a:t> Site Overview</a:t>
            </a:r>
          </a:p>
          <a:p>
            <a:pPr eaLnBrk="1" hangingPunct="1">
              <a:spcBef>
                <a:spcPct val="0"/>
              </a:spcBef>
              <a:buClrTx/>
              <a:buSzTx/>
              <a:buFont typeface="Arial" panose="020B0604020202020204" pitchFamily="34" charset="0"/>
              <a:buChar char="•"/>
            </a:pPr>
            <a:endParaRPr lang="en-US" altLang="en-US" sz="800"/>
          </a:p>
          <a:p>
            <a:pPr eaLnBrk="1" hangingPunct="1">
              <a:spcBef>
                <a:spcPct val="0"/>
              </a:spcBef>
              <a:buClrTx/>
              <a:buSzTx/>
              <a:buFont typeface="Arial" panose="020B0604020202020204" pitchFamily="34" charset="0"/>
              <a:buChar char="•"/>
            </a:pPr>
            <a:r>
              <a:rPr lang="en-US" altLang="en-US" sz="2000"/>
              <a:t> Viewing Members</a:t>
            </a:r>
          </a:p>
          <a:p>
            <a:pPr eaLnBrk="1" hangingPunct="1">
              <a:spcBef>
                <a:spcPct val="0"/>
              </a:spcBef>
              <a:buClrTx/>
              <a:buSzTx/>
              <a:buFontTx/>
              <a:buNone/>
            </a:pPr>
            <a:endParaRPr lang="en-US" altLang="en-US" sz="800"/>
          </a:p>
          <a:p>
            <a:pPr eaLnBrk="1" hangingPunct="1">
              <a:spcBef>
                <a:spcPct val="0"/>
              </a:spcBef>
              <a:buClrTx/>
              <a:buSzTx/>
              <a:buFont typeface="Arial" panose="020B0604020202020204" pitchFamily="34" charset="0"/>
              <a:buChar char="•"/>
            </a:pPr>
            <a:r>
              <a:rPr lang="en-US" altLang="en-US" sz="2000"/>
              <a:t> Club Statements</a:t>
            </a:r>
          </a:p>
          <a:p>
            <a:pPr lvl="1" eaLnBrk="1" hangingPunct="1">
              <a:spcBef>
                <a:spcPct val="0"/>
              </a:spcBef>
              <a:buClrTx/>
              <a:buSzTx/>
              <a:buFont typeface="Arial" panose="020B0604020202020204" pitchFamily="34" charset="0"/>
              <a:buChar char="•"/>
            </a:pPr>
            <a:r>
              <a:rPr lang="en-US" altLang="en-US"/>
              <a:t> Opt-out of receiving paper statements</a:t>
            </a:r>
          </a:p>
          <a:p>
            <a:pPr lvl="1" eaLnBrk="1" hangingPunct="1">
              <a:spcBef>
                <a:spcPct val="0"/>
              </a:spcBef>
              <a:buClrTx/>
              <a:buSzTx/>
              <a:buFont typeface="Arial" panose="020B0604020202020204" pitchFamily="34" charset="0"/>
              <a:buChar char="•"/>
            </a:pPr>
            <a:r>
              <a:rPr lang="en-US" altLang="en-US"/>
              <a:t> Make Payments</a:t>
            </a:r>
          </a:p>
          <a:p>
            <a:pPr eaLnBrk="1" hangingPunct="1">
              <a:spcBef>
                <a:spcPct val="0"/>
              </a:spcBef>
              <a:buClrTx/>
              <a:buSzTx/>
              <a:buFont typeface="Arial" panose="020B0604020202020204" pitchFamily="34" charset="0"/>
              <a:buChar char="•"/>
            </a:pPr>
            <a:r>
              <a:rPr lang="en-US" altLang="en-US" sz="2000"/>
              <a:t> Reports</a:t>
            </a:r>
          </a:p>
          <a:p>
            <a:pPr eaLnBrk="1" hangingPunct="1">
              <a:spcBef>
                <a:spcPct val="0"/>
              </a:spcBef>
              <a:buClrTx/>
              <a:buSzTx/>
              <a:buFont typeface="Arial" panose="020B0604020202020204" pitchFamily="34" charset="0"/>
              <a:buChar char="•"/>
            </a:pPr>
            <a:endParaRPr lang="en-US" altLang="en-US" sz="800"/>
          </a:p>
        </p:txBody>
      </p:sp>
      <p:sp>
        <p:nvSpPr>
          <p:cNvPr id="35846"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B3F7A6B3-4E15-4181-A71E-418FC239384D}" type="slidenum">
              <a:rPr lang="en-US" altLang="en-US" sz="1600" smtClean="0">
                <a:latin typeface="Trebuchet MS" panose="020B0603020202020204" pitchFamily="34" charset="0"/>
              </a:rPr>
              <a:pPr>
                <a:spcBef>
                  <a:spcPct val="0"/>
                </a:spcBef>
                <a:buClrTx/>
                <a:buSzTx/>
                <a:buFontTx/>
                <a:buNone/>
              </a:pPr>
              <a:t>15</a:t>
            </a:fld>
            <a:endParaRPr lang="en-US" altLang="en-US" sz="1600">
              <a:latin typeface="Trebuchet MS" panose="020B06030202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1">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37891" name="Group 14"/>
          <p:cNvGrpSpPr>
            <a:grpSpLocks/>
          </p:cNvGrpSpPr>
          <p:nvPr/>
        </p:nvGrpSpPr>
        <p:grpSpPr bwMode="auto">
          <a:xfrm>
            <a:off x="304800" y="115888"/>
            <a:ext cx="8534400" cy="6324600"/>
            <a:chOff x="304800" y="152400"/>
            <a:chExt cx="8534400" cy="6324600"/>
          </a:xfrm>
        </p:grpSpPr>
        <p:sp>
          <p:nvSpPr>
            <p:cNvPr id="17" name="Rounded Rectangle 16"/>
            <p:cNvSpPr/>
            <p:nvPr/>
          </p:nvSpPr>
          <p:spPr>
            <a:xfrm>
              <a:off x="304800" y="152400"/>
              <a:ext cx="8534400" cy="6324600"/>
            </a:xfrm>
            <a:prstGeom prst="roundRect">
              <a:avLst>
                <a:gd name="adj" fmla="val 4902"/>
              </a:avLst>
            </a:prstGeom>
            <a:gradFill flip="none" rotWithShape="1">
              <a:gsLst>
                <a:gs pos="0">
                  <a:schemeClr val="bg1">
                    <a:lumMod val="65000"/>
                  </a:schemeClr>
                </a:gs>
                <a:gs pos="100000">
                  <a:schemeClr val="tx1">
                    <a:lumMod val="95000"/>
                    <a:lumOff val="5000"/>
                  </a:schemeClr>
                </a:gs>
              </a:gsLst>
              <a:lin ang="2700000" scaled="1"/>
              <a:tileRect/>
            </a:gradFill>
            <a:ln w="57150">
              <a:gradFill flip="none" rotWithShape="1">
                <a:gsLst>
                  <a:gs pos="0">
                    <a:schemeClr val="tx1">
                      <a:lumMod val="50000"/>
                      <a:lumOff val="50000"/>
                    </a:schemeClr>
                  </a:gs>
                  <a:gs pos="100000">
                    <a:schemeClr val="tx1">
                      <a:lumMod val="85000"/>
                      <a:lumOff val="1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8" name="Rounded Rectangle 17"/>
            <p:cNvSpPr/>
            <p:nvPr/>
          </p:nvSpPr>
          <p:spPr>
            <a:xfrm>
              <a:off x="838200" y="495299"/>
              <a:ext cx="7467600" cy="5715001"/>
            </a:xfrm>
            <a:prstGeom prst="roundRect">
              <a:avLst>
                <a:gd name="adj" fmla="val 4902"/>
              </a:avLst>
            </a:prstGeom>
            <a:blipFill>
              <a:blip r:embed="rId3"/>
              <a:stretch>
                <a:fillRect/>
              </a:stretch>
            </a:blipFill>
            <a:ln w="15875">
              <a:gradFill flip="none" rotWithShape="1">
                <a:gsLst>
                  <a:gs pos="0">
                    <a:schemeClr val="tx1">
                      <a:lumMod val="85000"/>
                      <a:lumOff val="15000"/>
                    </a:schemeClr>
                  </a:gs>
                  <a:gs pos="100000">
                    <a:schemeClr val="tx1">
                      <a:lumMod val="85000"/>
                      <a:lumOff val="15000"/>
                    </a:schemeClr>
                  </a:gs>
                </a:gsLst>
                <a:lin ang="135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pic>
        <p:nvPicPr>
          <p:cNvPr id="12" name="Picture 11"/>
          <p:cNvPicPr/>
          <p:nvPr/>
        </p:nvPicPr>
        <p:blipFill>
          <a:blip r:embed="rId4"/>
          <a:srcRect/>
          <a:stretch>
            <a:fillRect/>
          </a:stretch>
        </p:blipFill>
        <p:spPr bwMode="auto">
          <a:xfrm>
            <a:off x="857250" y="609600"/>
            <a:ext cx="7448550" cy="5214938"/>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1" name="Rectangle 20"/>
          <p:cNvSpPr/>
          <p:nvPr/>
        </p:nvSpPr>
        <p:spPr>
          <a:xfrm>
            <a:off x="5219700" y="638175"/>
            <a:ext cx="1828800" cy="1524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Rectangle 21"/>
          <p:cNvSpPr/>
          <p:nvPr/>
        </p:nvSpPr>
        <p:spPr>
          <a:xfrm>
            <a:off x="1066800" y="1219200"/>
            <a:ext cx="4419600"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7895"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900" y="1446213"/>
            <a:ext cx="19050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6416675" y="1450975"/>
            <a:ext cx="1905000" cy="2286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a:off x="1752600" y="1143000"/>
            <a:ext cx="838200"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Rectangle 23"/>
          <p:cNvSpPr/>
          <p:nvPr/>
        </p:nvSpPr>
        <p:spPr>
          <a:xfrm>
            <a:off x="3505200" y="1143000"/>
            <a:ext cx="1905000"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Rectangle 24"/>
          <p:cNvSpPr/>
          <p:nvPr/>
        </p:nvSpPr>
        <p:spPr>
          <a:xfrm>
            <a:off x="2605088" y="1143000"/>
            <a:ext cx="838200" cy="381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Left Arrow 25"/>
          <p:cNvSpPr/>
          <p:nvPr/>
        </p:nvSpPr>
        <p:spPr>
          <a:xfrm>
            <a:off x="7275513" y="2055813"/>
            <a:ext cx="609600" cy="15240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Rectangle 18"/>
          <p:cNvSpPr/>
          <p:nvPr/>
        </p:nvSpPr>
        <p:spPr>
          <a:xfrm>
            <a:off x="7808913" y="1487488"/>
            <a:ext cx="152400" cy="29051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902" name="TextBox 13"/>
          <p:cNvSpPr txBox="1">
            <a:spLocks noChangeArrowheads="1"/>
          </p:cNvSpPr>
          <p:nvPr/>
        </p:nvSpPr>
        <p:spPr bwMode="auto">
          <a:xfrm>
            <a:off x="8610600" y="54864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Tx/>
              <a:buNone/>
            </a:pPr>
            <a:r>
              <a:rPr lang="en-US" altLang="en-US" sz="1200"/>
              <a:t>19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1+#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1" presetClass="exit"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2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16" grpId="0" animBg="1"/>
      <p:bldP spid="16" grpId="1" animBg="1"/>
      <p:bldP spid="23" grpId="0" animBg="1"/>
      <p:bldP spid="23" grpId="1" animBg="1"/>
      <p:bldP spid="25" grpId="0" animBg="1"/>
      <p:bldP spid="25" grpId="1" animBg="1"/>
      <p:bldP spid="26" grpId="0" animBg="1"/>
      <p:bldP spid="19" grpId="0" animBg="1"/>
      <p:bldP spid="1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3"/>
          <p:cNvSpPr txBox="1">
            <a:spLocks noChangeArrowheads="1"/>
          </p:cNvSpPr>
          <p:nvPr/>
        </p:nvSpPr>
        <p:spPr bwMode="auto">
          <a:xfrm>
            <a:off x="3319463" y="5784850"/>
            <a:ext cx="1404937"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Tx/>
              <a:buNone/>
            </a:pPr>
            <a:endParaRPr lang="en-US" altLang="en-US" sz="1800"/>
          </a:p>
        </p:txBody>
      </p:sp>
      <p:sp>
        <p:nvSpPr>
          <p:cNvPr id="6"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39940" name="Group 24"/>
          <p:cNvGrpSpPr>
            <a:grpSpLocks/>
          </p:cNvGrpSpPr>
          <p:nvPr/>
        </p:nvGrpSpPr>
        <p:grpSpPr bwMode="auto">
          <a:xfrm>
            <a:off x="304800" y="152400"/>
            <a:ext cx="8534400" cy="6324600"/>
            <a:chOff x="304800" y="152400"/>
            <a:chExt cx="8534400" cy="6324600"/>
          </a:xfrm>
        </p:grpSpPr>
        <p:sp>
          <p:nvSpPr>
            <p:cNvPr id="26" name="Rounded Rectangle 25"/>
            <p:cNvSpPr/>
            <p:nvPr/>
          </p:nvSpPr>
          <p:spPr>
            <a:xfrm>
              <a:off x="304800" y="152400"/>
              <a:ext cx="8534400" cy="6324600"/>
            </a:xfrm>
            <a:prstGeom prst="roundRect">
              <a:avLst>
                <a:gd name="adj" fmla="val 4902"/>
              </a:avLst>
            </a:prstGeom>
            <a:gradFill flip="none" rotWithShape="1">
              <a:gsLst>
                <a:gs pos="0">
                  <a:schemeClr val="bg1">
                    <a:lumMod val="65000"/>
                  </a:schemeClr>
                </a:gs>
                <a:gs pos="100000">
                  <a:schemeClr val="tx1">
                    <a:lumMod val="95000"/>
                    <a:lumOff val="5000"/>
                  </a:schemeClr>
                </a:gs>
              </a:gsLst>
              <a:lin ang="2700000" scaled="1"/>
              <a:tileRect/>
            </a:gradFill>
            <a:ln w="57150">
              <a:gradFill flip="none" rotWithShape="1">
                <a:gsLst>
                  <a:gs pos="0">
                    <a:schemeClr val="tx1">
                      <a:lumMod val="50000"/>
                      <a:lumOff val="50000"/>
                    </a:schemeClr>
                  </a:gs>
                  <a:gs pos="100000">
                    <a:schemeClr val="tx1">
                      <a:lumMod val="85000"/>
                      <a:lumOff val="1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7" name="Rounded Rectangle 26"/>
            <p:cNvSpPr/>
            <p:nvPr/>
          </p:nvSpPr>
          <p:spPr>
            <a:xfrm>
              <a:off x="838200" y="495299"/>
              <a:ext cx="7467600" cy="5715001"/>
            </a:xfrm>
            <a:prstGeom prst="roundRect">
              <a:avLst>
                <a:gd name="adj" fmla="val 4902"/>
              </a:avLst>
            </a:prstGeom>
            <a:blipFill>
              <a:blip r:embed="rId3"/>
              <a:stretch>
                <a:fillRect/>
              </a:stretch>
            </a:blipFill>
            <a:ln w="15875">
              <a:gradFill flip="none" rotWithShape="1">
                <a:gsLst>
                  <a:gs pos="0">
                    <a:schemeClr val="tx1">
                      <a:lumMod val="85000"/>
                      <a:lumOff val="15000"/>
                    </a:schemeClr>
                  </a:gs>
                  <a:gs pos="100000">
                    <a:schemeClr val="tx1">
                      <a:lumMod val="85000"/>
                      <a:lumOff val="15000"/>
                    </a:schemeClr>
                  </a:gs>
                </a:gsLst>
                <a:lin ang="135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pic>
        <p:nvPicPr>
          <p:cNvPr id="12" name="Picture 11"/>
          <p:cNvPicPr/>
          <p:nvPr/>
        </p:nvPicPr>
        <p:blipFill rotWithShape="1">
          <a:blip r:embed="rId4"/>
          <a:srcRect l="506"/>
          <a:stretch/>
        </p:blipFill>
        <p:spPr bwMode="auto">
          <a:xfrm>
            <a:off x="819150" y="671513"/>
            <a:ext cx="7486650" cy="539115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7" name="My Tasks"/>
          <p:cNvSpPr/>
          <p:nvPr/>
        </p:nvSpPr>
        <p:spPr>
          <a:xfrm>
            <a:off x="819150" y="2514600"/>
            <a:ext cx="2489200" cy="1706563"/>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arrows"/>
          <p:cNvSpPr/>
          <p:nvPr/>
        </p:nvSpPr>
        <p:spPr>
          <a:xfrm>
            <a:off x="2971800" y="2543175"/>
            <a:ext cx="304800" cy="1617663"/>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Members"/>
          <p:cNvSpPr/>
          <p:nvPr/>
        </p:nvSpPr>
        <p:spPr>
          <a:xfrm>
            <a:off x="838200" y="4343400"/>
            <a:ext cx="2438400" cy="1781175"/>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fficers"/>
          <p:cNvSpPr/>
          <p:nvPr/>
        </p:nvSpPr>
        <p:spPr>
          <a:xfrm>
            <a:off x="5776913" y="4221163"/>
            <a:ext cx="2362200" cy="18288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all"/>
          <p:cNvSpPr/>
          <p:nvPr/>
        </p:nvSpPr>
        <p:spPr>
          <a:xfrm>
            <a:off x="838200" y="2392363"/>
            <a:ext cx="7162800" cy="36576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members status"/>
          <p:cNvSpPr/>
          <p:nvPr/>
        </p:nvSpPr>
        <p:spPr>
          <a:xfrm>
            <a:off x="838200" y="4343400"/>
            <a:ext cx="2408238" cy="4572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948" name="TextBox 12"/>
          <p:cNvSpPr txBox="1">
            <a:spLocks noChangeArrowheads="1"/>
          </p:cNvSpPr>
          <p:nvPr/>
        </p:nvSpPr>
        <p:spPr bwMode="auto">
          <a:xfrm>
            <a:off x="8610600" y="54864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Tx/>
              <a:buNone/>
            </a:pPr>
            <a:r>
              <a:rPr lang="en-US" altLang="en-US" sz="1200"/>
              <a:t>20</a:t>
            </a:r>
          </a:p>
        </p:txBody>
      </p:sp>
      <p:sp>
        <p:nvSpPr>
          <p:cNvPr id="14" name="my club"/>
          <p:cNvSpPr/>
          <p:nvPr/>
        </p:nvSpPr>
        <p:spPr>
          <a:xfrm>
            <a:off x="3319463" y="2422525"/>
            <a:ext cx="2319337" cy="17526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service"/>
          <p:cNvSpPr/>
          <p:nvPr/>
        </p:nvSpPr>
        <p:spPr>
          <a:xfrm>
            <a:off x="3319463" y="4191000"/>
            <a:ext cx="2319337" cy="1858963"/>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Info"/>
          <p:cNvSpPr/>
          <p:nvPr/>
        </p:nvSpPr>
        <p:spPr>
          <a:xfrm>
            <a:off x="5772150" y="2408238"/>
            <a:ext cx="2362200" cy="17526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Down Arrow 6"/>
          <p:cNvSpPr/>
          <p:nvPr/>
        </p:nvSpPr>
        <p:spPr>
          <a:xfrm rot="5400000">
            <a:off x="4880769" y="5377657"/>
            <a:ext cx="173037"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9953"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4221163"/>
            <a:ext cx="231457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54"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914400"/>
            <a:ext cx="243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6"/>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5" grpId="0" animBg="1"/>
      <p:bldP spid="15" grpId="1" animBg="1"/>
      <p:bldP spid="19" grpId="0" animBg="1"/>
      <p:bldP spid="19" grpId="1" animBg="1"/>
      <p:bldP spid="20" grpId="0" animBg="1"/>
      <p:bldP spid="10" grpId="0" animBg="1"/>
      <p:bldP spid="10" grpId="1" animBg="1"/>
      <p:bldP spid="11" grpId="0" animBg="1"/>
      <p:bldP spid="11" grpId="1" animBg="1"/>
      <p:bldP spid="14" grpId="0" animBg="1"/>
      <p:bldP spid="14" grpId="1" animBg="1"/>
      <p:bldP spid="16" grpId="0" animBg="1"/>
      <p:bldP spid="16" grpId="1" animBg="1"/>
      <p:bldP spid="18"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4"/>
          <p:cNvGrpSpPr>
            <a:grpSpLocks/>
          </p:cNvGrpSpPr>
          <p:nvPr/>
        </p:nvGrpSpPr>
        <p:grpSpPr bwMode="auto">
          <a:xfrm>
            <a:off x="0" y="0"/>
            <a:ext cx="9144000" cy="6858000"/>
            <a:chOff x="0" y="0"/>
            <a:chExt cx="9144000" cy="6858000"/>
          </a:xfrm>
        </p:grpSpPr>
        <p:sp>
          <p:nvSpPr>
            <p:cNvPr id="41991" name="Rectangle 5"/>
            <p:cNvSpPr>
              <a:spLocks noChangeArrowheads="1"/>
            </p:cNvSpPr>
            <p:nvPr/>
          </p:nvSpPr>
          <p:spPr bwMode="auto">
            <a:xfrm>
              <a:off x="0" y="0"/>
              <a:ext cx="9144000" cy="6858000"/>
            </a:xfrm>
            <a:prstGeom prst="rect">
              <a:avLst/>
            </a:prstGeom>
            <a:solidFill>
              <a:srgbClr val="FFFFFF"/>
            </a:solidFill>
            <a:ln w="9525" algn="ctr">
              <a:solidFill>
                <a:srgbClr val="000000"/>
              </a:solidFill>
              <a:round/>
              <a:headEnd/>
              <a:tailEnd/>
            </a:ln>
          </p:spPr>
          <p:txBody>
            <a:bodyPr/>
            <a:lstStyle>
              <a:lvl1pPr marL="609600" indent="-609600">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lgn="r" eaLnBrk="1" hangingPunct="1">
                <a:lnSpc>
                  <a:spcPct val="90000"/>
                </a:lnSpc>
                <a:spcBef>
                  <a:spcPct val="20000"/>
                </a:spcBef>
                <a:buClrTx/>
                <a:buSzTx/>
                <a:buFont typeface="Helvetica" panose="020B0604020202020204" pitchFamily="34" charset="0"/>
                <a:buNone/>
              </a:pPr>
              <a:endParaRPr lang="en-US" altLang="en-US" sz="3200" baseline="-25000">
                <a:solidFill>
                  <a:srgbClr val="404040"/>
                </a:solidFill>
                <a:latin typeface="Helvetica" panose="020B0604020202020204" pitchFamily="34" charset="0"/>
                <a:ea typeface="ヒラギノ角ゴ Pro W3"/>
                <a:cs typeface="ヒラギノ角ゴ Pro W3"/>
              </a:endParaRPr>
            </a:p>
          </p:txBody>
        </p:sp>
        <p:sp>
          <p:nvSpPr>
            <p:cNvPr id="7" name="Rectangle 6"/>
            <p:cNvSpPr/>
            <p:nvPr/>
          </p:nvSpPr>
          <p:spPr>
            <a:xfrm rot="16200000">
              <a:off x="-3276600" y="3276600"/>
              <a:ext cx="6858000" cy="304800"/>
            </a:xfrm>
            <a:prstGeom prst="rect">
              <a:avLst/>
            </a:prstGeom>
            <a:solidFill>
              <a:srgbClr val="00519C"/>
            </a:solidFill>
            <a:ln>
              <a:solidFill>
                <a:srgbClr val="FFC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8" name="Rectangle 7"/>
            <p:cNvSpPr/>
            <p:nvPr/>
          </p:nvSpPr>
          <p:spPr>
            <a:xfrm rot="5400000">
              <a:off x="5562600" y="3276600"/>
              <a:ext cx="6858000" cy="304800"/>
            </a:xfrm>
            <a:prstGeom prst="rect">
              <a:avLst/>
            </a:prstGeom>
            <a:solidFill>
              <a:srgbClr val="00519C"/>
            </a:solidFill>
            <a:ln>
              <a:solidFill>
                <a:srgbClr val="FFC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9" name="Rectangle 8"/>
            <p:cNvSpPr/>
            <p:nvPr/>
          </p:nvSpPr>
          <p:spPr>
            <a:xfrm>
              <a:off x="0" y="0"/>
              <a:ext cx="9144000" cy="304800"/>
            </a:xfrm>
            <a:prstGeom prst="rect">
              <a:avLst/>
            </a:prstGeom>
            <a:solidFill>
              <a:srgbClr val="00519C"/>
            </a:solidFill>
            <a:ln>
              <a:solidFill>
                <a:srgbClr val="FFCF00"/>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0" name="Rectangle 9"/>
            <p:cNvSpPr/>
            <p:nvPr/>
          </p:nvSpPr>
          <p:spPr>
            <a:xfrm rot="10800000">
              <a:off x="0" y="6553200"/>
              <a:ext cx="9144000" cy="304800"/>
            </a:xfrm>
            <a:prstGeom prst="rect">
              <a:avLst/>
            </a:prstGeom>
            <a:solidFill>
              <a:srgbClr val="00519C"/>
            </a:solidFill>
            <a:ln>
              <a:solidFill>
                <a:srgbClr val="FFCF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grpSp>
      <p:sp>
        <p:nvSpPr>
          <p:cNvPr id="3" name="Title 2"/>
          <p:cNvSpPr>
            <a:spLocks noGrp="1"/>
          </p:cNvSpPr>
          <p:nvPr>
            <p:ph type="title"/>
          </p:nvPr>
        </p:nvSpPr>
        <p:spPr>
          <a:xfrm>
            <a:off x="457200" y="381000"/>
            <a:ext cx="8229600" cy="1143000"/>
          </a:xfrm>
        </p:spPr>
        <p:txBody>
          <a:bodyPr/>
          <a:lstStyle/>
          <a:p>
            <a:pPr algn="ctr" eaLnBrk="1" fontAlgn="auto" hangingPunct="1">
              <a:spcAft>
                <a:spcPts val="0"/>
              </a:spcAft>
              <a:defRPr/>
            </a:pPr>
            <a:r>
              <a:rPr lang="en-US" sz="3600" b="1" dirty="0">
                <a:latin typeface="Batang" pitchFamily="18" charset="-127"/>
                <a:ea typeface="Batang" pitchFamily="18" charset="-127"/>
              </a:rPr>
              <a:t>"MyLCI" Preview</a:t>
            </a:r>
          </a:p>
        </p:txBody>
      </p:sp>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30956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4572000" y="1979613"/>
            <a:ext cx="41148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 typeface="Arial" panose="020B0604020202020204" pitchFamily="34" charset="0"/>
              <a:buChar char="•"/>
            </a:pPr>
            <a:r>
              <a:rPr lang="en-US" altLang="en-US" sz="2000"/>
              <a:t> Training Site</a:t>
            </a:r>
          </a:p>
          <a:p>
            <a:pPr eaLnBrk="1" hangingPunct="1">
              <a:spcBef>
                <a:spcPct val="0"/>
              </a:spcBef>
              <a:buClrTx/>
              <a:buSzTx/>
              <a:buFont typeface="Arial" panose="020B0604020202020204" pitchFamily="34" charset="0"/>
              <a:buChar char="•"/>
            </a:pPr>
            <a:endParaRPr lang="en-US" altLang="en-US" sz="800"/>
          </a:p>
          <a:p>
            <a:pPr eaLnBrk="1" hangingPunct="1">
              <a:spcBef>
                <a:spcPct val="0"/>
              </a:spcBef>
              <a:buClrTx/>
              <a:buSzTx/>
              <a:buFont typeface="Arial" panose="020B0604020202020204" pitchFamily="34" charset="0"/>
              <a:buChar char="•"/>
            </a:pPr>
            <a:r>
              <a:rPr lang="en-US" altLang="en-US" sz="2000"/>
              <a:t> “MyLCI” Access and Login</a:t>
            </a:r>
          </a:p>
          <a:p>
            <a:pPr eaLnBrk="1" hangingPunct="1">
              <a:spcBef>
                <a:spcPct val="0"/>
              </a:spcBef>
              <a:buClrTx/>
              <a:buSzTx/>
              <a:buFont typeface="Arial" panose="020B0604020202020204" pitchFamily="34" charset="0"/>
              <a:buChar char="•"/>
            </a:pPr>
            <a:endParaRPr lang="en-US" altLang="en-US" sz="800"/>
          </a:p>
          <a:p>
            <a:pPr eaLnBrk="1" hangingPunct="1">
              <a:spcBef>
                <a:spcPct val="0"/>
              </a:spcBef>
              <a:buClrTx/>
              <a:buSzTx/>
              <a:buFont typeface="Arial" panose="020B0604020202020204" pitchFamily="34" charset="0"/>
              <a:buChar char="•"/>
            </a:pPr>
            <a:r>
              <a:rPr lang="en-US" altLang="en-US" sz="2000"/>
              <a:t> Site Overview</a:t>
            </a:r>
          </a:p>
          <a:p>
            <a:pPr eaLnBrk="1" hangingPunct="1">
              <a:spcBef>
                <a:spcPct val="0"/>
              </a:spcBef>
              <a:buClrTx/>
              <a:buSzTx/>
              <a:buFont typeface="Arial" panose="020B0604020202020204" pitchFamily="34" charset="0"/>
              <a:buChar char="•"/>
            </a:pPr>
            <a:endParaRPr lang="en-US" altLang="en-US" sz="800"/>
          </a:p>
          <a:p>
            <a:pPr eaLnBrk="1" hangingPunct="1">
              <a:spcBef>
                <a:spcPct val="0"/>
              </a:spcBef>
              <a:buClrTx/>
              <a:buSzTx/>
              <a:buFont typeface="Arial" panose="020B0604020202020204" pitchFamily="34" charset="0"/>
              <a:buChar char="•"/>
            </a:pPr>
            <a:r>
              <a:rPr lang="en-US" altLang="en-US" sz="2000"/>
              <a:t> Viewing Members</a:t>
            </a:r>
          </a:p>
          <a:p>
            <a:pPr eaLnBrk="1" hangingPunct="1">
              <a:spcBef>
                <a:spcPct val="0"/>
              </a:spcBef>
              <a:buClrTx/>
              <a:buSzTx/>
              <a:buFontTx/>
              <a:buNone/>
            </a:pPr>
            <a:endParaRPr lang="en-US" altLang="en-US" sz="800"/>
          </a:p>
          <a:p>
            <a:pPr eaLnBrk="1" hangingPunct="1">
              <a:spcBef>
                <a:spcPct val="0"/>
              </a:spcBef>
              <a:buClrTx/>
              <a:buSzTx/>
              <a:buFont typeface="Arial" panose="020B0604020202020204" pitchFamily="34" charset="0"/>
              <a:buChar char="•"/>
            </a:pPr>
            <a:r>
              <a:rPr lang="en-US" altLang="en-US" sz="2000"/>
              <a:t> Club Statements</a:t>
            </a:r>
          </a:p>
          <a:p>
            <a:pPr lvl="1" eaLnBrk="1" hangingPunct="1">
              <a:spcBef>
                <a:spcPct val="0"/>
              </a:spcBef>
              <a:buClrTx/>
              <a:buSzTx/>
              <a:buFont typeface="Arial" panose="020B0604020202020204" pitchFamily="34" charset="0"/>
              <a:buChar char="•"/>
            </a:pPr>
            <a:r>
              <a:rPr lang="en-US" altLang="en-US"/>
              <a:t> Opt-out of receiving paper statements</a:t>
            </a:r>
          </a:p>
          <a:p>
            <a:pPr lvl="1" eaLnBrk="1" hangingPunct="1">
              <a:spcBef>
                <a:spcPct val="0"/>
              </a:spcBef>
              <a:buClrTx/>
              <a:buSzTx/>
              <a:buFont typeface="Arial" panose="020B0604020202020204" pitchFamily="34" charset="0"/>
              <a:buChar char="•"/>
            </a:pPr>
            <a:r>
              <a:rPr lang="en-US" altLang="en-US"/>
              <a:t> Make Payments</a:t>
            </a:r>
          </a:p>
          <a:p>
            <a:pPr eaLnBrk="1" hangingPunct="1">
              <a:spcBef>
                <a:spcPct val="0"/>
              </a:spcBef>
              <a:buClrTx/>
              <a:buSzTx/>
              <a:buFont typeface="Arial" panose="020B0604020202020204" pitchFamily="34" charset="0"/>
              <a:buChar char="•"/>
            </a:pPr>
            <a:r>
              <a:rPr lang="en-US" altLang="en-US" sz="2000"/>
              <a:t> Reports</a:t>
            </a:r>
          </a:p>
          <a:p>
            <a:pPr eaLnBrk="1" hangingPunct="1">
              <a:spcBef>
                <a:spcPct val="0"/>
              </a:spcBef>
              <a:buClrTx/>
              <a:buSzTx/>
              <a:buFont typeface="Arial" panose="020B0604020202020204" pitchFamily="34" charset="0"/>
              <a:buChar char="•"/>
            </a:pPr>
            <a:endParaRPr lang="en-US" altLang="en-US" sz="800"/>
          </a:p>
        </p:txBody>
      </p:sp>
      <p:sp>
        <p:nvSpPr>
          <p:cNvPr id="41990"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982012A0-C42C-4495-8CC5-E524284B11A7}" type="slidenum">
              <a:rPr lang="en-US" altLang="en-US" sz="1600" smtClean="0">
                <a:latin typeface="Trebuchet MS" panose="020B0603020202020204" pitchFamily="34" charset="0"/>
              </a:rPr>
              <a:pPr>
                <a:spcBef>
                  <a:spcPct val="0"/>
                </a:spcBef>
                <a:buClrTx/>
                <a:buSzTx/>
                <a:buFontTx/>
                <a:buNone/>
              </a:pPr>
              <a:t>18</a:t>
            </a:fld>
            <a:endParaRPr lang="en-US" altLang="en-US" sz="1600">
              <a:latin typeface="Trebuchet MS" panose="020B06030202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1">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l="49524" t="29899" r="17143" b="8687"/>
          <a:stretch>
            <a:fillRect/>
          </a:stretch>
        </p:blipFill>
        <p:spPr bwMode="auto">
          <a:xfrm>
            <a:off x="2514600" y="304800"/>
            <a:ext cx="6096000" cy="6096000"/>
          </a:xfrm>
          <a:prstGeom prst="rect">
            <a:avLst/>
          </a:prstGeom>
          <a:ln>
            <a:noFill/>
          </a:ln>
          <a:effectLst>
            <a:outerShdw blurRad="190500" algn="tl" rotWithShape="0">
              <a:srgbClr val="000000">
                <a:alpha val="70000"/>
              </a:srgbClr>
            </a:outerShdw>
          </a:effectLst>
        </p:spPr>
      </p:pic>
      <p:sp>
        <p:nvSpPr>
          <p:cNvPr id="18435" name="TextBox 4"/>
          <p:cNvSpPr txBox="1">
            <a:spLocks noChangeArrowheads="1"/>
          </p:cNvSpPr>
          <p:nvPr/>
        </p:nvSpPr>
        <p:spPr bwMode="auto">
          <a:xfrm>
            <a:off x="2667000" y="984250"/>
            <a:ext cx="533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sz="2200" b="1" dirty="0">
                <a:latin typeface="+mn-lt"/>
                <a:ea typeface="Batang" pitchFamily="18" charset="-127"/>
              </a:rPr>
              <a:t>Agenda</a:t>
            </a:r>
          </a:p>
        </p:txBody>
      </p:sp>
      <p:sp>
        <p:nvSpPr>
          <p:cNvPr id="6" name="TextBox 5"/>
          <p:cNvSpPr txBox="1">
            <a:spLocks noChangeArrowheads="1"/>
          </p:cNvSpPr>
          <p:nvPr/>
        </p:nvSpPr>
        <p:spPr bwMode="auto">
          <a:xfrm>
            <a:off x="2667000" y="1905000"/>
            <a:ext cx="57150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 typeface="Arial" pitchFamily="34" charset="0"/>
              <a:buChar char="•"/>
              <a:defRPr/>
            </a:pPr>
            <a:r>
              <a:rPr lang="en-US" sz="2200" dirty="0">
                <a:latin typeface="+mn-lt"/>
                <a:ea typeface="Batang" pitchFamily="18" charset="-127"/>
              </a:rPr>
              <a:t>Review position responsibilities</a:t>
            </a:r>
          </a:p>
          <a:p>
            <a:pPr eaLnBrk="1" hangingPunct="1">
              <a:defRPr/>
            </a:pPr>
            <a:endParaRPr lang="en-US" sz="2200" dirty="0">
              <a:latin typeface="+mn-lt"/>
              <a:ea typeface="Batang" pitchFamily="18" charset="-127"/>
            </a:endParaRPr>
          </a:p>
          <a:p>
            <a:pPr eaLnBrk="1" hangingPunct="1">
              <a:buFont typeface="Arial" pitchFamily="34" charset="0"/>
              <a:buChar char="•"/>
              <a:defRPr/>
            </a:pPr>
            <a:r>
              <a:rPr lang="en-US" sz="2200" dirty="0">
                <a:latin typeface="+mn-lt"/>
                <a:ea typeface="Batang" pitchFamily="18" charset="-127"/>
              </a:rPr>
              <a:t>Identify benefits “MyLCI” provides club treasurers</a:t>
            </a:r>
          </a:p>
          <a:p>
            <a:pPr eaLnBrk="1" hangingPunct="1">
              <a:defRPr/>
            </a:pPr>
            <a:endParaRPr lang="en-US" sz="2200" dirty="0">
              <a:latin typeface="+mn-lt"/>
              <a:ea typeface="Batang" pitchFamily="18" charset="-127"/>
            </a:endParaRPr>
          </a:p>
          <a:p>
            <a:pPr eaLnBrk="1" hangingPunct="1">
              <a:buFont typeface="Arial" pitchFamily="34" charset="0"/>
              <a:buChar char="•"/>
              <a:defRPr/>
            </a:pPr>
            <a:r>
              <a:rPr lang="en-US" sz="2200" dirty="0">
                <a:latin typeface="+mn-lt"/>
                <a:ea typeface="Batang" pitchFamily="18" charset="-127"/>
              </a:rPr>
              <a:t> Review role specific “MyLCI” features and functions</a:t>
            </a:r>
          </a:p>
          <a:p>
            <a:pPr eaLnBrk="1" hangingPunct="1">
              <a:buFont typeface="Arial" pitchFamily="34" charset="0"/>
              <a:buChar char="•"/>
              <a:defRPr/>
            </a:pPr>
            <a:endParaRPr lang="en-US" sz="2200" dirty="0">
              <a:latin typeface="+mn-lt"/>
              <a:ea typeface="Batang" pitchFamily="18" charset="-127"/>
            </a:endParaRPr>
          </a:p>
          <a:p>
            <a:pPr eaLnBrk="1" hangingPunct="1">
              <a:buFont typeface="Arial" pitchFamily="34" charset="0"/>
              <a:buChar char="•"/>
              <a:defRPr/>
            </a:pPr>
            <a:r>
              <a:rPr lang="en-US" sz="2200" dirty="0">
                <a:latin typeface="+mn-lt"/>
                <a:ea typeface="Batang" pitchFamily="18" charset="-127"/>
              </a:rPr>
              <a:t> Review options to keep records</a:t>
            </a:r>
          </a:p>
          <a:p>
            <a:pPr eaLnBrk="1" hangingPunct="1">
              <a:buFont typeface="Arial" pitchFamily="34" charset="0"/>
              <a:buChar char="•"/>
              <a:defRPr/>
            </a:pPr>
            <a:endParaRPr lang="en-US" sz="2200" dirty="0">
              <a:latin typeface="+mn-lt"/>
              <a:ea typeface="Batang" pitchFamily="18" charset="-127"/>
            </a:endParaRPr>
          </a:p>
          <a:p>
            <a:pPr eaLnBrk="1" hangingPunct="1">
              <a:buFont typeface="Arial" pitchFamily="34" charset="0"/>
              <a:buChar char="•"/>
              <a:defRPr/>
            </a:pPr>
            <a:r>
              <a:rPr lang="en-US" sz="2200" dirty="0">
                <a:latin typeface="+mn-lt"/>
                <a:ea typeface="Batang" pitchFamily="18" charset="-127"/>
              </a:rPr>
              <a:t>Review tax and other regulatory issues</a:t>
            </a:r>
            <a:endParaRPr lang="en-US" sz="2200" dirty="0">
              <a:latin typeface="+mn-lt"/>
            </a:endParaRPr>
          </a:p>
          <a:p>
            <a:pPr eaLnBrk="1" hangingPunct="1">
              <a:defRPr/>
            </a:pPr>
            <a:endParaRPr lang="en-US" dirty="0"/>
          </a:p>
        </p:txBody>
      </p:sp>
      <p:grpSp>
        <p:nvGrpSpPr>
          <p:cNvPr id="11269" name="Group 9"/>
          <p:cNvGrpSpPr>
            <a:grpSpLocks/>
          </p:cNvGrpSpPr>
          <p:nvPr/>
        </p:nvGrpSpPr>
        <p:grpSpPr bwMode="auto">
          <a:xfrm>
            <a:off x="0" y="1676400"/>
            <a:ext cx="1828800" cy="5181600"/>
            <a:chOff x="0" y="1676400"/>
            <a:chExt cx="1828800" cy="5181600"/>
          </a:xfrm>
        </p:grpSpPr>
        <p:pic>
          <p:nvPicPr>
            <p:cNvPr id="11271" name="Picture 4"/>
            <p:cNvPicPr>
              <a:picLocks noChangeAspect="1" noChangeArrowheads="1"/>
            </p:cNvPicPr>
            <p:nvPr/>
          </p:nvPicPr>
          <p:blipFill>
            <a:blip r:embed="rId4">
              <a:extLst>
                <a:ext uri="{28A0092B-C50C-407E-A947-70E740481C1C}">
                  <a14:useLocalDpi xmlns:a14="http://schemas.microsoft.com/office/drawing/2010/main" val="0"/>
                </a:ext>
              </a:extLst>
            </a:blip>
            <a:srcRect t="15385" b="17949"/>
            <a:stretch>
              <a:fillRect/>
            </a:stretch>
          </p:blipFill>
          <p:spPr bwMode="auto">
            <a:xfrm>
              <a:off x="0" y="16764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5"/>
            <p:cNvPicPr>
              <a:picLocks noChangeAspect="1" noChangeArrowheads="1"/>
            </p:cNvPicPr>
            <p:nvPr/>
          </p:nvPicPr>
          <p:blipFill>
            <a:blip r:embed="rId5">
              <a:extLst>
                <a:ext uri="{28A0092B-C50C-407E-A947-70E740481C1C}">
                  <a14:useLocalDpi xmlns:a14="http://schemas.microsoft.com/office/drawing/2010/main" val="0"/>
                </a:ext>
              </a:extLst>
            </a:blip>
            <a:srcRect t="12500" b="12500"/>
            <a:stretch>
              <a:fillRect/>
            </a:stretch>
          </p:blipFill>
          <p:spPr bwMode="auto">
            <a:xfrm>
              <a:off x="0" y="54864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3657600"/>
              <a:ext cx="1828800" cy="18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11270"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E8363ACB-2276-44F8-B72A-414CBE719863}" type="slidenum">
              <a:rPr lang="en-US" altLang="en-US" sz="1600" smtClean="0">
                <a:latin typeface="Trebuchet MS" panose="020B0603020202020204" pitchFamily="34" charset="0"/>
              </a:rPr>
              <a:pPr>
                <a:spcBef>
                  <a:spcPct val="0"/>
                </a:spcBef>
                <a:buClrTx/>
                <a:buSzTx/>
                <a:buFontTx/>
                <a:buNone/>
              </a:pPr>
              <a:t>1</a:t>
            </a:fld>
            <a:endParaRPr lang="en-US" altLang="en-US" sz="1600">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dissolve">
                                      <p:cBhvr>
                                        <p:cTn id="22" dur="500"/>
                                        <p:tgtEl>
                                          <p:spTgt spid="6">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dissolve">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44035" name="Group 14"/>
          <p:cNvGrpSpPr>
            <a:grpSpLocks/>
          </p:cNvGrpSpPr>
          <p:nvPr/>
        </p:nvGrpSpPr>
        <p:grpSpPr bwMode="auto">
          <a:xfrm>
            <a:off x="369888" y="152400"/>
            <a:ext cx="8534400" cy="6324600"/>
            <a:chOff x="304800" y="152400"/>
            <a:chExt cx="8534400" cy="6324600"/>
          </a:xfrm>
        </p:grpSpPr>
        <p:sp>
          <p:nvSpPr>
            <p:cNvPr id="16" name="Rounded Rectangle 15"/>
            <p:cNvSpPr/>
            <p:nvPr/>
          </p:nvSpPr>
          <p:spPr>
            <a:xfrm>
              <a:off x="304800" y="152400"/>
              <a:ext cx="8534400" cy="6324600"/>
            </a:xfrm>
            <a:prstGeom prst="roundRect">
              <a:avLst>
                <a:gd name="adj" fmla="val 4902"/>
              </a:avLst>
            </a:prstGeom>
            <a:gradFill flip="none" rotWithShape="1">
              <a:gsLst>
                <a:gs pos="0">
                  <a:schemeClr val="bg1">
                    <a:lumMod val="65000"/>
                  </a:schemeClr>
                </a:gs>
                <a:gs pos="100000">
                  <a:schemeClr val="tx1">
                    <a:lumMod val="95000"/>
                    <a:lumOff val="5000"/>
                  </a:schemeClr>
                </a:gs>
              </a:gsLst>
              <a:lin ang="2700000" scaled="1"/>
              <a:tileRect/>
            </a:gradFill>
            <a:ln w="57150">
              <a:gradFill flip="none" rotWithShape="1">
                <a:gsLst>
                  <a:gs pos="0">
                    <a:schemeClr val="tx1">
                      <a:lumMod val="50000"/>
                      <a:lumOff val="50000"/>
                    </a:schemeClr>
                  </a:gs>
                  <a:gs pos="100000">
                    <a:schemeClr val="tx1">
                      <a:lumMod val="85000"/>
                      <a:lumOff val="1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7" name="Rounded Rectangle 16"/>
            <p:cNvSpPr/>
            <p:nvPr/>
          </p:nvSpPr>
          <p:spPr>
            <a:xfrm>
              <a:off x="925286" y="457200"/>
              <a:ext cx="7467600" cy="5715001"/>
            </a:xfrm>
            <a:prstGeom prst="roundRect">
              <a:avLst>
                <a:gd name="adj" fmla="val 4902"/>
              </a:avLst>
            </a:prstGeom>
            <a:blipFill>
              <a:blip r:embed="rId3"/>
              <a:stretch>
                <a:fillRect/>
              </a:stretch>
            </a:blipFill>
            <a:ln w="15875">
              <a:gradFill flip="none" rotWithShape="1">
                <a:gsLst>
                  <a:gs pos="0">
                    <a:schemeClr val="tx1">
                      <a:lumMod val="85000"/>
                      <a:lumOff val="15000"/>
                    </a:schemeClr>
                  </a:gs>
                  <a:gs pos="100000">
                    <a:schemeClr val="tx1">
                      <a:lumMod val="85000"/>
                      <a:lumOff val="15000"/>
                    </a:schemeClr>
                  </a:gs>
                </a:gsLst>
                <a:lin ang="135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sp>
        <p:nvSpPr>
          <p:cNvPr id="21" name="Rectangle 20"/>
          <p:cNvSpPr/>
          <p:nvPr/>
        </p:nvSpPr>
        <p:spPr>
          <a:xfrm>
            <a:off x="2743200" y="990600"/>
            <a:ext cx="838200" cy="3048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 name="Picture 9"/>
          <p:cNvPicPr/>
          <p:nvPr/>
        </p:nvPicPr>
        <p:blipFill>
          <a:blip r:embed="rId4"/>
          <a:srcRect/>
          <a:stretch>
            <a:fillRect/>
          </a:stretch>
        </p:blipFill>
        <p:spPr bwMode="auto">
          <a:xfrm>
            <a:off x="1295400" y="533400"/>
            <a:ext cx="6977063" cy="495617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1" name="Rectangle 10"/>
          <p:cNvSpPr/>
          <p:nvPr/>
        </p:nvSpPr>
        <p:spPr>
          <a:xfrm>
            <a:off x="2962275" y="1552575"/>
            <a:ext cx="838200" cy="6096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25" name="Group 24"/>
          <p:cNvGrpSpPr>
            <a:grpSpLocks/>
          </p:cNvGrpSpPr>
          <p:nvPr/>
        </p:nvGrpSpPr>
        <p:grpSpPr bwMode="auto">
          <a:xfrm>
            <a:off x="1287463" y="700088"/>
            <a:ext cx="6977062" cy="4956175"/>
            <a:chOff x="1066800" y="304800"/>
            <a:chExt cx="6976872" cy="4956048"/>
          </a:xfrm>
        </p:grpSpPr>
        <p:pic>
          <p:nvPicPr>
            <p:cNvPr id="20" name="Picture 19"/>
            <p:cNvPicPr/>
            <p:nvPr/>
          </p:nvPicPr>
          <p:blipFill>
            <a:blip r:embed="rId5"/>
            <a:srcRect/>
            <a:stretch>
              <a:fillRect/>
            </a:stretch>
          </p:blipFill>
          <p:spPr bwMode="auto">
            <a:xfrm>
              <a:off x="1066800" y="304800"/>
              <a:ext cx="6976872" cy="4956048"/>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4" name="Rectangle 23"/>
            <p:cNvSpPr/>
            <p:nvPr/>
          </p:nvSpPr>
          <p:spPr>
            <a:xfrm>
              <a:off x="1066800" y="1600167"/>
              <a:ext cx="1295365" cy="609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44040" name="Slide Number Placeholder 28"/>
          <p:cNvSpPr>
            <a:spLocks noGrp="1"/>
          </p:cNvSpPr>
          <p:nvPr>
            <p:ph type="sldNum" sz="quarter" idx="12"/>
          </p:nvPr>
        </p:nvSpPr>
        <p:spPr bwMode="auto">
          <a:xfrm>
            <a:off x="228600" y="533400"/>
            <a:ext cx="762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7145A43F-F6A8-4B6C-B6A4-0D441979C4BC}" type="slidenum">
              <a:rPr lang="en-US" altLang="en-US" sz="1600" smtClean="0">
                <a:latin typeface="Trebuchet MS" panose="020B0603020202020204" pitchFamily="34" charset="0"/>
              </a:rPr>
              <a:pPr>
                <a:spcBef>
                  <a:spcPct val="0"/>
                </a:spcBef>
                <a:buClrTx/>
                <a:buSzTx/>
                <a:buFontTx/>
                <a:buNone/>
              </a:pPr>
              <a:t>19</a:t>
            </a:fld>
            <a:endParaRPr lang="en-US" altLang="en-US" sz="1600">
              <a:latin typeface="Trebuchet MS" panose="020B0603020202020204" pitchFamily="34" charset="0"/>
            </a:endParaRPr>
          </a:p>
        </p:txBody>
      </p:sp>
      <p:grpSp>
        <p:nvGrpSpPr>
          <p:cNvPr id="14" name="Group 13"/>
          <p:cNvGrpSpPr>
            <a:grpSpLocks/>
          </p:cNvGrpSpPr>
          <p:nvPr/>
        </p:nvGrpSpPr>
        <p:grpSpPr bwMode="auto">
          <a:xfrm>
            <a:off x="1160463" y="700088"/>
            <a:ext cx="6953250" cy="5221287"/>
            <a:chOff x="1086456" y="557152"/>
            <a:chExt cx="7010400" cy="3459480"/>
          </a:xfrm>
        </p:grpSpPr>
        <p:pic>
          <p:nvPicPr>
            <p:cNvPr id="44046" name="Picture 26"/>
            <p:cNvPicPr>
              <a:picLocks noChangeAspect="1" noChangeArrowheads="1"/>
            </p:cNvPicPr>
            <p:nvPr/>
          </p:nvPicPr>
          <p:blipFill>
            <a:blip r:embed="rId6">
              <a:extLst>
                <a:ext uri="{28A0092B-C50C-407E-A947-70E740481C1C}">
                  <a14:useLocalDpi xmlns:a14="http://schemas.microsoft.com/office/drawing/2010/main" val="0"/>
                </a:ext>
              </a:extLst>
            </a:blip>
            <a:srcRect t="4219" r="481"/>
            <a:stretch>
              <a:fillRect/>
            </a:stretch>
          </p:blipFill>
          <p:spPr bwMode="auto">
            <a:xfrm>
              <a:off x="1086456" y="557152"/>
              <a:ext cx="7010400" cy="345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6094570" y="2742862"/>
              <a:ext cx="1600548" cy="762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4" name="Rectangle 3"/>
          <p:cNvSpPr/>
          <p:nvPr/>
        </p:nvSpPr>
        <p:spPr>
          <a:xfrm>
            <a:off x="1235075" y="4435475"/>
            <a:ext cx="3276600" cy="1049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n>
                <a:solidFill>
                  <a:srgbClr val="FF0000"/>
                </a:solidFill>
              </a:ln>
            </a:endParaRPr>
          </a:p>
        </p:txBody>
      </p:sp>
      <p:sp>
        <p:nvSpPr>
          <p:cNvPr id="26" name="Rectangle 25"/>
          <p:cNvSpPr/>
          <p:nvPr/>
        </p:nvSpPr>
        <p:spPr>
          <a:xfrm>
            <a:off x="1155700" y="3887788"/>
            <a:ext cx="6705600" cy="3286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4044"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7575" y="1025525"/>
            <a:ext cx="2308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5000625" y="1857375"/>
            <a:ext cx="3260725" cy="304800"/>
          </a:xfrm>
          <a:prstGeom prst="rect">
            <a:avLst/>
          </a:prstGeom>
          <a:solidFill>
            <a:srgbClr val="CFCE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2000"/>
                                  </p:stCondLst>
                                  <p:childTnLst>
                                    <p:set>
                                      <p:cBhvr>
                                        <p:cTn id="9" dur="1" fill="hold">
                                          <p:stCondLst>
                                            <p:cond delay="0"/>
                                          </p:stCondLst>
                                        </p:cTn>
                                        <p:tgtEl>
                                          <p:spTgt spid="25"/>
                                        </p:tgtEl>
                                        <p:attrNameLst>
                                          <p:attrName>style.visibility</p:attrName>
                                        </p:attrNameLst>
                                      </p:cBhvr>
                                      <p:to>
                                        <p:strVal val="visible"/>
                                      </p:to>
                                    </p:set>
                                  </p:childTnLst>
                                </p:cTn>
                              </p:par>
                              <p:par>
                                <p:cTn id="10" presetID="1" presetClass="entr" presetSubtype="0" fill="hold" nodeType="withEffect">
                                  <p:stCondLst>
                                    <p:cond delay="200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4"/>
          <p:cNvGrpSpPr>
            <a:grpSpLocks/>
          </p:cNvGrpSpPr>
          <p:nvPr/>
        </p:nvGrpSpPr>
        <p:grpSpPr bwMode="auto">
          <a:xfrm>
            <a:off x="0" y="0"/>
            <a:ext cx="9144000" cy="6858000"/>
            <a:chOff x="0" y="0"/>
            <a:chExt cx="9144000" cy="6858000"/>
          </a:xfrm>
        </p:grpSpPr>
        <p:sp>
          <p:nvSpPr>
            <p:cNvPr id="46087" name="Rectangle 5"/>
            <p:cNvSpPr>
              <a:spLocks noChangeArrowheads="1"/>
            </p:cNvSpPr>
            <p:nvPr/>
          </p:nvSpPr>
          <p:spPr bwMode="auto">
            <a:xfrm>
              <a:off x="0" y="0"/>
              <a:ext cx="9144000" cy="6858000"/>
            </a:xfrm>
            <a:prstGeom prst="rect">
              <a:avLst/>
            </a:prstGeom>
            <a:solidFill>
              <a:srgbClr val="FFFFFF"/>
            </a:solidFill>
            <a:ln w="9525" algn="ctr">
              <a:solidFill>
                <a:srgbClr val="000000"/>
              </a:solidFill>
              <a:round/>
              <a:headEnd/>
              <a:tailEnd/>
            </a:ln>
          </p:spPr>
          <p:txBody>
            <a:bodyPr/>
            <a:lstStyle>
              <a:lvl1pPr marL="609600" indent="-609600">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lgn="r" eaLnBrk="1" hangingPunct="1">
                <a:lnSpc>
                  <a:spcPct val="90000"/>
                </a:lnSpc>
                <a:spcBef>
                  <a:spcPct val="20000"/>
                </a:spcBef>
                <a:buClrTx/>
                <a:buSzTx/>
                <a:buFont typeface="Helvetica" panose="020B0604020202020204" pitchFamily="34" charset="0"/>
                <a:buNone/>
              </a:pPr>
              <a:endParaRPr lang="en-US" altLang="en-US" sz="3200" baseline="-25000">
                <a:solidFill>
                  <a:srgbClr val="404040"/>
                </a:solidFill>
                <a:latin typeface="Helvetica" panose="020B0604020202020204" pitchFamily="34" charset="0"/>
                <a:ea typeface="ヒラギノ角ゴ Pro W3"/>
                <a:cs typeface="ヒラギノ角ゴ Pro W3"/>
              </a:endParaRPr>
            </a:p>
          </p:txBody>
        </p:sp>
        <p:sp>
          <p:nvSpPr>
            <p:cNvPr id="7" name="Rectangle 6"/>
            <p:cNvSpPr/>
            <p:nvPr/>
          </p:nvSpPr>
          <p:spPr>
            <a:xfrm rot="16200000">
              <a:off x="-3276600" y="3276600"/>
              <a:ext cx="6858000" cy="304800"/>
            </a:xfrm>
            <a:prstGeom prst="rect">
              <a:avLst/>
            </a:prstGeom>
            <a:solidFill>
              <a:srgbClr val="00519C"/>
            </a:solidFill>
            <a:ln>
              <a:solidFill>
                <a:srgbClr val="FFC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8" name="Rectangle 7"/>
            <p:cNvSpPr/>
            <p:nvPr/>
          </p:nvSpPr>
          <p:spPr>
            <a:xfrm rot="5400000">
              <a:off x="5562600" y="3276600"/>
              <a:ext cx="6858000" cy="304800"/>
            </a:xfrm>
            <a:prstGeom prst="rect">
              <a:avLst/>
            </a:prstGeom>
            <a:solidFill>
              <a:srgbClr val="00519C"/>
            </a:solidFill>
            <a:ln>
              <a:solidFill>
                <a:srgbClr val="FFC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9" name="Rectangle 8"/>
            <p:cNvSpPr/>
            <p:nvPr/>
          </p:nvSpPr>
          <p:spPr>
            <a:xfrm>
              <a:off x="0" y="0"/>
              <a:ext cx="9144000" cy="304800"/>
            </a:xfrm>
            <a:prstGeom prst="rect">
              <a:avLst/>
            </a:prstGeom>
            <a:solidFill>
              <a:srgbClr val="00519C"/>
            </a:solidFill>
            <a:ln>
              <a:solidFill>
                <a:srgbClr val="FFCF00"/>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0" name="Rectangle 9"/>
            <p:cNvSpPr/>
            <p:nvPr/>
          </p:nvSpPr>
          <p:spPr>
            <a:xfrm rot="10800000">
              <a:off x="0" y="6553200"/>
              <a:ext cx="9144000" cy="304800"/>
            </a:xfrm>
            <a:prstGeom prst="rect">
              <a:avLst/>
            </a:prstGeom>
            <a:solidFill>
              <a:srgbClr val="00519C"/>
            </a:solidFill>
            <a:ln>
              <a:solidFill>
                <a:srgbClr val="FFCF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grpSp>
      <p:sp>
        <p:nvSpPr>
          <p:cNvPr id="3" name="Title 2"/>
          <p:cNvSpPr>
            <a:spLocks noGrp="1"/>
          </p:cNvSpPr>
          <p:nvPr>
            <p:ph type="title"/>
          </p:nvPr>
        </p:nvSpPr>
        <p:spPr>
          <a:xfrm>
            <a:off x="457200" y="381000"/>
            <a:ext cx="8229600" cy="1143000"/>
          </a:xfrm>
        </p:spPr>
        <p:txBody>
          <a:bodyPr/>
          <a:lstStyle/>
          <a:p>
            <a:pPr algn="ctr" eaLnBrk="1" fontAlgn="auto" hangingPunct="1">
              <a:spcAft>
                <a:spcPts val="0"/>
              </a:spcAft>
              <a:defRPr/>
            </a:pPr>
            <a:r>
              <a:rPr lang="en-US" sz="3600" b="1" dirty="0">
                <a:latin typeface="+mn-lt"/>
                <a:ea typeface="Batang" pitchFamily="18" charset="-127"/>
              </a:rPr>
              <a:t>"MyLCI" Preview</a:t>
            </a:r>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30956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4572000" y="1979613"/>
            <a:ext cx="41148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 typeface="Arial" panose="020B0604020202020204" pitchFamily="34" charset="0"/>
              <a:buChar char="•"/>
            </a:pPr>
            <a:r>
              <a:rPr lang="en-US" altLang="en-US" sz="2000"/>
              <a:t> Training Site</a:t>
            </a:r>
          </a:p>
          <a:p>
            <a:pPr eaLnBrk="1" hangingPunct="1">
              <a:spcBef>
                <a:spcPct val="0"/>
              </a:spcBef>
              <a:buClrTx/>
              <a:buSzTx/>
              <a:buFont typeface="Arial" panose="020B0604020202020204" pitchFamily="34" charset="0"/>
              <a:buChar char="•"/>
            </a:pPr>
            <a:endParaRPr lang="en-US" altLang="en-US" sz="800"/>
          </a:p>
          <a:p>
            <a:pPr eaLnBrk="1" hangingPunct="1">
              <a:spcBef>
                <a:spcPct val="0"/>
              </a:spcBef>
              <a:buClrTx/>
              <a:buSzTx/>
              <a:buFont typeface="Arial" panose="020B0604020202020204" pitchFamily="34" charset="0"/>
              <a:buChar char="•"/>
            </a:pPr>
            <a:r>
              <a:rPr lang="en-US" altLang="en-US" sz="2000"/>
              <a:t> “MyLCI” Access and Login</a:t>
            </a:r>
          </a:p>
          <a:p>
            <a:pPr eaLnBrk="1" hangingPunct="1">
              <a:spcBef>
                <a:spcPct val="0"/>
              </a:spcBef>
              <a:buClrTx/>
              <a:buSzTx/>
              <a:buFont typeface="Arial" panose="020B0604020202020204" pitchFamily="34" charset="0"/>
              <a:buChar char="•"/>
            </a:pPr>
            <a:endParaRPr lang="en-US" altLang="en-US" sz="800"/>
          </a:p>
          <a:p>
            <a:pPr eaLnBrk="1" hangingPunct="1">
              <a:spcBef>
                <a:spcPct val="0"/>
              </a:spcBef>
              <a:buClrTx/>
              <a:buSzTx/>
              <a:buFont typeface="Arial" panose="020B0604020202020204" pitchFamily="34" charset="0"/>
              <a:buChar char="•"/>
            </a:pPr>
            <a:r>
              <a:rPr lang="en-US" altLang="en-US" sz="2000"/>
              <a:t> Site Overview</a:t>
            </a:r>
          </a:p>
          <a:p>
            <a:pPr eaLnBrk="1" hangingPunct="1">
              <a:spcBef>
                <a:spcPct val="0"/>
              </a:spcBef>
              <a:buClrTx/>
              <a:buSzTx/>
              <a:buFont typeface="Arial" panose="020B0604020202020204" pitchFamily="34" charset="0"/>
              <a:buChar char="•"/>
            </a:pPr>
            <a:endParaRPr lang="en-US" altLang="en-US" sz="800"/>
          </a:p>
          <a:p>
            <a:pPr eaLnBrk="1" hangingPunct="1">
              <a:spcBef>
                <a:spcPct val="0"/>
              </a:spcBef>
              <a:buClrTx/>
              <a:buSzTx/>
              <a:buFont typeface="Arial" panose="020B0604020202020204" pitchFamily="34" charset="0"/>
              <a:buChar char="•"/>
            </a:pPr>
            <a:r>
              <a:rPr lang="en-US" altLang="en-US" sz="2000"/>
              <a:t> Viewing Members</a:t>
            </a:r>
          </a:p>
          <a:p>
            <a:pPr eaLnBrk="1" hangingPunct="1">
              <a:spcBef>
                <a:spcPct val="0"/>
              </a:spcBef>
              <a:buClrTx/>
              <a:buSzTx/>
              <a:buFontTx/>
              <a:buNone/>
            </a:pPr>
            <a:endParaRPr lang="en-US" altLang="en-US" sz="800"/>
          </a:p>
          <a:p>
            <a:pPr eaLnBrk="1" hangingPunct="1">
              <a:spcBef>
                <a:spcPct val="0"/>
              </a:spcBef>
              <a:buClrTx/>
              <a:buSzTx/>
              <a:buFont typeface="Arial" panose="020B0604020202020204" pitchFamily="34" charset="0"/>
              <a:buChar char="•"/>
            </a:pPr>
            <a:r>
              <a:rPr lang="en-US" altLang="en-US" sz="2000"/>
              <a:t> Club Statements</a:t>
            </a:r>
          </a:p>
          <a:p>
            <a:pPr lvl="1" eaLnBrk="1" hangingPunct="1">
              <a:spcBef>
                <a:spcPct val="0"/>
              </a:spcBef>
              <a:buClrTx/>
              <a:buSzTx/>
              <a:buFont typeface="Arial" panose="020B0604020202020204" pitchFamily="34" charset="0"/>
              <a:buChar char="•"/>
            </a:pPr>
            <a:r>
              <a:rPr lang="en-US" altLang="en-US"/>
              <a:t> Opt-out of receiving paper statements</a:t>
            </a:r>
          </a:p>
          <a:p>
            <a:pPr lvl="1" eaLnBrk="1" hangingPunct="1">
              <a:spcBef>
                <a:spcPct val="0"/>
              </a:spcBef>
              <a:buClrTx/>
              <a:buSzTx/>
              <a:buFont typeface="Arial" panose="020B0604020202020204" pitchFamily="34" charset="0"/>
              <a:buChar char="•"/>
            </a:pPr>
            <a:r>
              <a:rPr lang="en-US" altLang="en-US"/>
              <a:t> Make Payments</a:t>
            </a:r>
          </a:p>
          <a:p>
            <a:pPr eaLnBrk="1" hangingPunct="1">
              <a:spcBef>
                <a:spcPct val="0"/>
              </a:spcBef>
              <a:buClrTx/>
              <a:buSzTx/>
              <a:buFont typeface="Arial" panose="020B0604020202020204" pitchFamily="34" charset="0"/>
              <a:buChar char="•"/>
            </a:pPr>
            <a:r>
              <a:rPr lang="en-US" altLang="en-US" sz="2000"/>
              <a:t> Reports</a:t>
            </a:r>
          </a:p>
          <a:p>
            <a:pPr eaLnBrk="1" hangingPunct="1">
              <a:spcBef>
                <a:spcPct val="0"/>
              </a:spcBef>
              <a:buClrTx/>
              <a:buSzTx/>
              <a:buFont typeface="Arial" panose="020B0604020202020204" pitchFamily="34" charset="0"/>
              <a:buChar char="•"/>
            </a:pPr>
            <a:endParaRPr lang="en-US" altLang="en-US" sz="800"/>
          </a:p>
        </p:txBody>
      </p:sp>
      <p:sp>
        <p:nvSpPr>
          <p:cNvPr id="46086"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F3C283CD-4BC2-4703-98AE-118B3E941CD6}" type="slidenum">
              <a:rPr lang="en-US" altLang="en-US" sz="1600" smtClean="0">
                <a:latin typeface="Trebuchet MS" panose="020B0603020202020204" pitchFamily="34" charset="0"/>
              </a:rPr>
              <a:pPr>
                <a:spcBef>
                  <a:spcPct val="0"/>
                </a:spcBef>
                <a:buClrTx/>
                <a:buSzTx/>
                <a:buFontTx/>
                <a:buNone/>
              </a:pPr>
              <a:t>20</a:t>
            </a:fld>
            <a:endParaRPr lang="en-US" altLang="en-US" sz="1600">
              <a:latin typeface="Trebuchet MS" panose="020B06030202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1">
                                            <p:txEl>
                                              <p:pRg st="8" end="8"/>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bg1"/>
                </a:solidFill>
              </a:rPr>
              <a:t>Online Statements</a:t>
            </a:r>
          </a:p>
        </p:txBody>
      </p:sp>
      <p:sp>
        <p:nvSpPr>
          <p:cNvPr id="3" name="Content Placeholder 2"/>
          <p:cNvSpPr>
            <a:spLocks noGrp="1"/>
          </p:cNvSpPr>
          <p:nvPr>
            <p:ph idx="1"/>
          </p:nvPr>
        </p:nvSpPr>
        <p:spPr/>
        <p:txBody>
          <a:bodyPr/>
          <a:lstStyle/>
          <a:p>
            <a:pPr eaLnBrk="1" hangingPunct="1"/>
            <a:r>
              <a:rPr lang="en-US" altLang="en-US" sz="2400"/>
              <a:t>Statements:</a:t>
            </a:r>
          </a:p>
          <a:p>
            <a:pPr lvl="1" eaLnBrk="1" hangingPunct="1"/>
            <a:r>
              <a:rPr lang="en-US" altLang="en-US"/>
              <a:t>View them the day they are generated</a:t>
            </a:r>
          </a:p>
          <a:p>
            <a:pPr lvl="1" eaLnBrk="1" hangingPunct="1"/>
            <a:r>
              <a:rPr lang="en-US" altLang="en-US"/>
              <a:t>View them from as far back as 2010</a:t>
            </a:r>
          </a:p>
          <a:p>
            <a:pPr lvl="1" eaLnBrk="1" hangingPunct="1"/>
            <a:r>
              <a:rPr lang="en-US" altLang="en-US"/>
              <a:t>Can be viewed by club and district officers</a:t>
            </a:r>
          </a:p>
        </p:txBody>
      </p:sp>
      <p:sp>
        <p:nvSpPr>
          <p:cNvPr id="4813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24B6BFF0-58A6-4189-BCC9-37477614A8F0}" type="slidenum">
              <a:rPr lang="en-US" altLang="en-US" sz="1600" smtClean="0">
                <a:latin typeface="Trebuchet MS" panose="020B0603020202020204" pitchFamily="34" charset="0"/>
              </a:rPr>
              <a:pPr>
                <a:spcBef>
                  <a:spcPct val="0"/>
                </a:spcBef>
                <a:buClrTx/>
                <a:buSzTx/>
                <a:buFontTx/>
                <a:buNone/>
              </a:pPr>
              <a:t>21</a:t>
            </a:fld>
            <a:endParaRPr lang="en-US" altLang="en-US" sz="1600">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0179" name="Group 1"/>
          <p:cNvGrpSpPr>
            <a:grpSpLocks/>
          </p:cNvGrpSpPr>
          <p:nvPr/>
        </p:nvGrpSpPr>
        <p:grpSpPr bwMode="auto">
          <a:xfrm>
            <a:off x="381000" y="152400"/>
            <a:ext cx="8534400" cy="6324600"/>
            <a:chOff x="304800" y="152400"/>
            <a:chExt cx="8534400" cy="6324600"/>
          </a:xfrm>
        </p:grpSpPr>
        <p:sp>
          <p:nvSpPr>
            <p:cNvPr id="16" name="Rounded Rectangle 15"/>
            <p:cNvSpPr/>
            <p:nvPr/>
          </p:nvSpPr>
          <p:spPr>
            <a:xfrm>
              <a:off x="304800" y="152400"/>
              <a:ext cx="8534400" cy="6324600"/>
            </a:xfrm>
            <a:prstGeom prst="roundRect">
              <a:avLst>
                <a:gd name="adj" fmla="val 4902"/>
              </a:avLst>
            </a:prstGeom>
            <a:gradFill flip="none" rotWithShape="1">
              <a:gsLst>
                <a:gs pos="0">
                  <a:schemeClr val="bg1">
                    <a:lumMod val="65000"/>
                  </a:schemeClr>
                </a:gs>
                <a:gs pos="100000">
                  <a:schemeClr val="tx1">
                    <a:lumMod val="95000"/>
                    <a:lumOff val="5000"/>
                  </a:schemeClr>
                </a:gs>
              </a:gsLst>
              <a:lin ang="2700000" scaled="1"/>
              <a:tileRect/>
            </a:gradFill>
            <a:ln w="57150">
              <a:gradFill flip="none" rotWithShape="1">
                <a:gsLst>
                  <a:gs pos="0">
                    <a:schemeClr val="tx1">
                      <a:lumMod val="50000"/>
                      <a:lumOff val="50000"/>
                    </a:schemeClr>
                  </a:gs>
                  <a:gs pos="100000">
                    <a:schemeClr val="tx1">
                      <a:lumMod val="85000"/>
                      <a:lumOff val="1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7" name="Rounded Rectangle 16"/>
            <p:cNvSpPr/>
            <p:nvPr/>
          </p:nvSpPr>
          <p:spPr>
            <a:xfrm>
              <a:off x="838200" y="457200"/>
              <a:ext cx="7467600" cy="5715001"/>
            </a:xfrm>
            <a:prstGeom prst="roundRect">
              <a:avLst>
                <a:gd name="adj" fmla="val 4902"/>
              </a:avLst>
            </a:prstGeom>
            <a:blipFill>
              <a:blip r:embed="rId3"/>
              <a:stretch>
                <a:fillRect/>
              </a:stretch>
            </a:blipFill>
            <a:ln w="15875">
              <a:gradFill flip="none" rotWithShape="1">
                <a:gsLst>
                  <a:gs pos="0">
                    <a:schemeClr val="tx1">
                      <a:lumMod val="85000"/>
                      <a:lumOff val="15000"/>
                    </a:schemeClr>
                  </a:gs>
                  <a:gs pos="100000">
                    <a:schemeClr val="tx1">
                      <a:lumMod val="85000"/>
                      <a:lumOff val="15000"/>
                    </a:schemeClr>
                  </a:gs>
                </a:gsLst>
                <a:lin ang="135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sp>
        <p:nvSpPr>
          <p:cNvPr id="27" name="Rectangle 26"/>
          <p:cNvSpPr/>
          <p:nvPr/>
        </p:nvSpPr>
        <p:spPr>
          <a:xfrm>
            <a:off x="1905000" y="2854325"/>
            <a:ext cx="4724400" cy="274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0181" name="Slide Number Placeholder 27"/>
          <p:cNvSpPr>
            <a:spLocks noGrp="1"/>
          </p:cNvSpPr>
          <p:nvPr>
            <p:ph type="sldNum" sz="quarter" idx="12"/>
          </p:nvPr>
        </p:nvSpPr>
        <p:spPr bwMode="auto">
          <a:xfrm>
            <a:off x="228600" y="533400"/>
            <a:ext cx="762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C922C50D-DECC-47EB-B957-20CF8B209D91}" type="slidenum">
              <a:rPr lang="en-US" altLang="en-US" sz="1600" smtClean="0">
                <a:latin typeface="Trebuchet MS" panose="020B0603020202020204" pitchFamily="34" charset="0"/>
              </a:rPr>
              <a:pPr>
                <a:spcBef>
                  <a:spcPct val="0"/>
                </a:spcBef>
                <a:buClrTx/>
                <a:buSzTx/>
                <a:buFontTx/>
                <a:buNone/>
              </a:pPr>
              <a:t>22</a:t>
            </a:fld>
            <a:endParaRPr lang="en-US" altLang="en-US" sz="1600">
              <a:latin typeface="Trebuchet MS" panose="020B0603020202020204" pitchFamily="34" charset="0"/>
            </a:endParaRPr>
          </a:p>
        </p:txBody>
      </p:sp>
      <p:grpSp>
        <p:nvGrpSpPr>
          <p:cNvPr id="50182" name="Group 4"/>
          <p:cNvGrpSpPr>
            <a:grpSpLocks/>
          </p:cNvGrpSpPr>
          <p:nvPr/>
        </p:nvGrpSpPr>
        <p:grpSpPr bwMode="auto">
          <a:xfrm>
            <a:off x="723900" y="676275"/>
            <a:ext cx="7696200" cy="5495925"/>
            <a:chOff x="381000" y="443132"/>
            <a:chExt cx="8534400" cy="5510212"/>
          </a:xfrm>
        </p:grpSpPr>
        <p:pic>
          <p:nvPicPr>
            <p:cNvPr id="50183"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43132"/>
              <a:ext cx="8534400" cy="551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4401" y="2666635"/>
              <a:ext cx="991102" cy="3819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2227" name="Group 1"/>
          <p:cNvGrpSpPr>
            <a:grpSpLocks/>
          </p:cNvGrpSpPr>
          <p:nvPr/>
        </p:nvGrpSpPr>
        <p:grpSpPr bwMode="auto">
          <a:xfrm>
            <a:off x="381000" y="152400"/>
            <a:ext cx="8534400" cy="6324600"/>
            <a:chOff x="304800" y="152400"/>
            <a:chExt cx="8534400" cy="6324600"/>
          </a:xfrm>
        </p:grpSpPr>
        <p:sp>
          <p:nvSpPr>
            <p:cNvPr id="16" name="Rounded Rectangle 15"/>
            <p:cNvSpPr/>
            <p:nvPr/>
          </p:nvSpPr>
          <p:spPr>
            <a:xfrm>
              <a:off x="304800" y="152400"/>
              <a:ext cx="8534400" cy="6324600"/>
            </a:xfrm>
            <a:prstGeom prst="roundRect">
              <a:avLst>
                <a:gd name="adj" fmla="val 4902"/>
              </a:avLst>
            </a:prstGeom>
            <a:gradFill flip="none" rotWithShape="1">
              <a:gsLst>
                <a:gs pos="0">
                  <a:schemeClr val="bg1">
                    <a:lumMod val="65000"/>
                  </a:schemeClr>
                </a:gs>
                <a:gs pos="100000">
                  <a:schemeClr val="tx1">
                    <a:lumMod val="95000"/>
                    <a:lumOff val="5000"/>
                  </a:schemeClr>
                </a:gs>
              </a:gsLst>
              <a:lin ang="2700000" scaled="1"/>
              <a:tileRect/>
            </a:gradFill>
            <a:ln w="57150">
              <a:gradFill flip="none" rotWithShape="1">
                <a:gsLst>
                  <a:gs pos="0">
                    <a:schemeClr val="tx1">
                      <a:lumMod val="50000"/>
                      <a:lumOff val="50000"/>
                    </a:schemeClr>
                  </a:gs>
                  <a:gs pos="100000">
                    <a:schemeClr val="tx1">
                      <a:lumMod val="85000"/>
                      <a:lumOff val="1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7" name="Rounded Rectangle 16"/>
            <p:cNvSpPr/>
            <p:nvPr/>
          </p:nvSpPr>
          <p:spPr>
            <a:xfrm>
              <a:off x="838200" y="457200"/>
              <a:ext cx="7467600" cy="5715001"/>
            </a:xfrm>
            <a:prstGeom prst="roundRect">
              <a:avLst>
                <a:gd name="adj" fmla="val 4902"/>
              </a:avLst>
            </a:prstGeom>
            <a:blipFill>
              <a:blip r:embed="rId3"/>
              <a:stretch>
                <a:fillRect/>
              </a:stretch>
            </a:blipFill>
            <a:ln w="15875">
              <a:gradFill flip="none" rotWithShape="1">
                <a:gsLst>
                  <a:gs pos="0">
                    <a:schemeClr val="tx1">
                      <a:lumMod val="85000"/>
                      <a:lumOff val="15000"/>
                    </a:schemeClr>
                  </a:gs>
                  <a:gs pos="100000">
                    <a:schemeClr val="tx1">
                      <a:lumMod val="85000"/>
                      <a:lumOff val="15000"/>
                    </a:schemeClr>
                  </a:gs>
                </a:gsLst>
                <a:lin ang="135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t="20058"/>
          <a:stretch>
            <a:fillRect/>
          </a:stretch>
        </p:blipFill>
        <p:spPr bwMode="auto">
          <a:xfrm>
            <a:off x="1263650" y="1371600"/>
            <a:ext cx="68135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219200" y="609600"/>
            <a:ext cx="6989763" cy="525303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2230" name="Group 2"/>
          <p:cNvGrpSpPr>
            <a:grpSpLocks/>
          </p:cNvGrpSpPr>
          <p:nvPr/>
        </p:nvGrpSpPr>
        <p:grpSpPr bwMode="auto">
          <a:xfrm>
            <a:off x="2154238" y="736600"/>
            <a:ext cx="4364037" cy="4813300"/>
            <a:chOff x="2112963" y="736600"/>
            <a:chExt cx="4364037" cy="4813300"/>
          </a:xfrm>
        </p:grpSpPr>
        <p:pic>
          <p:nvPicPr>
            <p:cNvPr id="522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2963" y="736600"/>
              <a:ext cx="4364037"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5029200" y="2286000"/>
              <a:ext cx="1143000" cy="152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24" name="Rectangle 23"/>
          <p:cNvSpPr/>
          <p:nvPr/>
        </p:nvSpPr>
        <p:spPr>
          <a:xfrm>
            <a:off x="1905000" y="749300"/>
            <a:ext cx="4724400" cy="146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Rectangle 25"/>
          <p:cNvSpPr/>
          <p:nvPr/>
        </p:nvSpPr>
        <p:spPr>
          <a:xfrm>
            <a:off x="1905000" y="2209800"/>
            <a:ext cx="47244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 name="Rectangle 26"/>
          <p:cNvSpPr/>
          <p:nvPr/>
        </p:nvSpPr>
        <p:spPr>
          <a:xfrm>
            <a:off x="1905000" y="2854325"/>
            <a:ext cx="4724400" cy="274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2234" name="Slide Number Placeholder 27"/>
          <p:cNvSpPr>
            <a:spLocks noGrp="1"/>
          </p:cNvSpPr>
          <p:nvPr>
            <p:ph type="sldNum" sz="quarter" idx="12"/>
          </p:nvPr>
        </p:nvSpPr>
        <p:spPr bwMode="auto">
          <a:xfrm>
            <a:off x="228600" y="533400"/>
            <a:ext cx="762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34AD9B14-D243-4CD5-B826-1F1E3DA9A01E}" type="slidenum">
              <a:rPr lang="en-US" altLang="en-US" sz="1600" smtClean="0">
                <a:latin typeface="Trebuchet MS" panose="020B0603020202020204" pitchFamily="34" charset="0"/>
              </a:rPr>
              <a:pPr>
                <a:spcBef>
                  <a:spcPct val="0"/>
                </a:spcBef>
                <a:buClrTx/>
                <a:buSzTx/>
                <a:buFontTx/>
                <a:buNone/>
              </a:pPr>
              <a:t>23</a:t>
            </a:fld>
            <a:endParaRPr lang="en-US" altLang="en-US" sz="1600">
              <a:latin typeface="Trebuchet MS" panose="020B0603020202020204" pitchFamily="34" charset="0"/>
            </a:endParaRPr>
          </a:p>
        </p:txBody>
      </p:sp>
      <p:sp>
        <p:nvSpPr>
          <p:cNvPr id="25" name="Rectangle 24"/>
          <p:cNvSpPr/>
          <p:nvPr/>
        </p:nvSpPr>
        <p:spPr>
          <a:xfrm>
            <a:off x="2133600" y="1828800"/>
            <a:ext cx="3733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7836032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4"/>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4" grpId="1" animBg="1"/>
      <p:bldP spid="26" grpId="0" animBg="1"/>
      <p:bldP spid="26" grpId="1" animBg="1"/>
      <p:bldP spid="27" grpId="0" animBg="1"/>
      <p:bldP spid="25" grpId="0" animBg="1"/>
      <p:bldP spid="2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14"/>
          <p:cNvGrpSpPr>
            <a:grpSpLocks/>
          </p:cNvGrpSpPr>
          <p:nvPr/>
        </p:nvGrpSpPr>
        <p:grpSpPr bwMode="auto">
          <a:xfrm>
            <a:off x="0" y="-152400"/>
            <a:ext cx="9144000" cy="7162800"/>
            <a:chOff x="304800" y="152400"/>
            <a:chExt cx="8534400" cy="6324600"/>
          </a:xfrm>
        </p:grpSpPr>
        <p:sp>
          <p:nvSpPr>
            <p:cNvPr id="32" name="Rounded Rectangle 31"/>
            <p:cNvSpPr/>
            <p:nvPr/>
          </p:nvSpPr>
          <p:spPr>
            <a:xfrm>
              <a:off x="304800" y="152400"/>
              <a:ext cx="8534400" cy="6324600"/>
            </a:xfrm>
            <a:prstGeom prst="roundRect">
              <a:avLst>
                <a:gd name="adj" fmla="val 4902"/>
              </a:avLst>
            </a:prstGeom>
            <a:gradFill flip="none" rotWithShape="1">
              <a:gsLst>
                <a:gs pos="0">
                  <a:schemeClr val="bg1">
                    <a:lumMod val="65000"/>
                  </a:schemeClr>
                </a:gs>
                <a:gs pos="100000">
                  <a:schemeClr val="tx1">
                    <a:lumMod val="95000"/>
                    <a:lumOff val="5000"/>
                  </a:schemeClr>
                </a:gs>
              </a:gsLst>
              <a:lin ang="2700000" scaled="1"/>
              <a:tileRect/>
            </a:gradFill>
            <a:ln w="57150">
              <a:gradFill flip="none" rotWithShape="1">
                <a:gsLst>
                  <a:gs pos="0">
                    <a:schemeClr val="tx1">
                      <a:lumMod val="50000"/>
                      <a:lumOff val="50000"/>
                    </a:schemeClr>
                  </a:gs>
                  <a:gs pos="100000">
                    <a:schemeClr val="tx1">
                      <a:lumMod val="85000"/>
                      <a:lumOff val="1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3" name="Rounded Rectangle 32"/>
            <p:cNvSpPr/>
            <p:nvPr/>
          </p:nvSpPr>
          <p:spPr>
            <a:xfrm>
              <a:off x="925286" y="457200"/>
              <a:ext cx="7467600" cy="5715001"/>
            </a:xfrm>
            <a:prstGeom prst="roundRect">
              <a:avLst>
                <a:gd name="adj" fmla="val 4902"/>
              </a:avLst>
            </a:prstGeom>
            <a:blipFill>
              <a:blip r:embed="rId3"/>
              <a:stretch>
                <a:fillRect/>
              </a:stretch>
            </a:blipFill>
            <a:ln w="15875">
              <a:gradFill flip="none" rotWithShape="1">
                <a:gsLst>
                  <a:gs pos="0">
                    <a:schemeClr val="tx1">
                      <a:lumMod val="85000"/>
                      <a:lumOff val="15000"/>
                    </a:schemeClr>
                  </a:gs>
                  <a:gs pos="100000">
                    <a:schemeClr val="tx1">
                      <a:lumMod val="85000"/>
                      <a:lumOff val="15000"/>
                    </a:schemeClr>
                  </a:gs>
                </a:gsLst>
                <a:lin ang="135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sp>
        <p:nvSpPr>
          <p:cNvPr id="23" name="Rectangle 22"/>
          <p:cNvSpPr/>
          <p:nvPr/>
        </p:nvSpPr>
        <p:spPr>
          <a:xfrm>
            <a:off x="485775" y="192088"/>
            <a:ext cx="8274050" cy="628491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4276" name="Slide Number Placeholder 21"/>
          <p:cNvSpPr>
            <a:spLocks noGrp="1"/>
          </p:cNvSpPr>
          <p:nvPr>
            <p:ph type="sldNum" sz="quarter" idx="12"/>
          </p:nvPr>
        </p:nvSpPr>
        <p:spPr bwMode="auto">
          <a:xfrm>
            <a:off x="228600" y="533400"/>
            <a:ext cx="762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69B5CB3F-04CB-4360-8E6C-F1DF958FE768}" type="slidenum">
              <a:rPr lang="en-US" altLang="en-US" sz="1600" smtClean="0">
                <a:latin typeface="Trebuchet MS" panose="020B0603020202020204" pitchFamily="34" charset="0"/>
              </a:rPr>
              <a:pPr>
                <a:spcBef>
                  <a:spcPct val="0"/>
                </a:spcBef>
                <a:buClrTx/>
                <a:buSzTx/>
                <a:buFontTx/>
                <a:buNone/>
              </a:pPr>
              <a:t>24</a:t>
            </a:fld>
            <a:endParaRPr lang="en-US" altLang="en-US" sz="1600">
              <a:latin typeface="Trebuchet MS" panose="020B0603020202020204" pitchFamily="34" charset="0"/>
            </a:endParaRPr>
          </a:p>
        </p:txBody>
      </p:sp>
      <p:grpSp>
        <p:nvGrpSpPr>
          <p:cNvPr id="54277" name="Group 10"/>
          <p:cNvGrpSpPr>
            <a:grpSpLocks/>
          </p:cNvGrpSpPr>
          <p:nvPr/>
        </p:nvGrpSpPr>
        <p:grpSpPr bwMode="auto">
          <a:xfrm>
            <a:off x="509588" y="609600"/>
            <a:ext cx="8274050" cy="2706688"/>
            <a:chOff x="509588" y="609600"/>
            <a:chExt cx="8274050" cy="2706688"/>
          </a:xfrm>
        </p:grpSpPr>
        <p:pic>
          <p:nvPicPr>
            <p:cNvPr id="54282" name="Picture 2"/>
            <p:cNvPicPr>
              <a:picLocks noChangeAspect="1" noChangeArrowheads="1"/>
            </p:cNvPicPr>
            <p:nvPr/>
          </p:nvPicPr>
          <p:blipFill>
            <a:blip r:embed="rId4">
              <a:extLst>
                <a:ext uri="{28A0092B-C50C-407E-A947-70E740481C1C}">
                  <a14:useLocalDpi xmlns:a14="http://schemas.microsoft.com/office/drawing/2010/main" val="0"/>
                </a:ext>
              </a:extLst>
            </a:blip>
            <a:srcRect l="6425" t="55806" r="4733"/>
            <a:stretch>
              <a:fillRect/>
            </a:stretch>
          </p:blipFill>
          <p:spPr bwMode="auto">
            <a:xfrm>
              <a:off x="533400" y="609600"/>
              <a:ext cx="8250238" cy="27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3" name="Picture 2"/>
            <p:cNvPicPr>
              <a:picLocks noChangeAspect="1" noChangeArrowheads="1"/>
            </p:cNvPicPr>
            <p:nvPr/>
          </p:nvPicPr>
          <p:blipFill>
            <a:blip r:embed="rId4">
              <a:extLst>
                <a:ext uri="{28A0092B-C50C-407E-A947-70E740481C1C}">
                  <a14:useLocalDpi xmlns:a14="http://schemas.microsoft.com/office/drawing/2010/main" val="0"/>
                </a:ext>
              </a:extLst>
            </a:blip>
            <a:srcRect l="1665" t="55806" r="66563"/>
            <a:stretch>
              <a:fillRect/>
            </a:stretch>
          </p:blipFill>
          <p:spPr bwMode="auto">
            <a:xfrm>
              <a:off x="509588" y="609600"/>
              <a:ext cx="2951162" cy="27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Rectangle 14"/>
          <p:cNvSpPr/>
          <p:nvPr/>
        </p:nvSpPr>
        <p:spPr>
          <a:xfrm>
            <a:off x="3505200" y="914400"/>
            <a:ext cx="2362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7"/>
          <p:cNvSpPr/>
          <p:nvPr/>
        </p:nvSpPr>
        <p:spPr>
          <a:xfrm>
            <a:off x="7978775" y="1347788"/>
            <a:ext cx="865188"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p:nvSpPr>
        <p:spPr>
          <a:xfrm>
            <a:off x="889000" y="914400"/>
            <a:ext cx="1905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5"/>
          <p:cNvSpPr/>
          <p:nvPr/>
        </p:nvSpPr>
        <p:spPr>
          <a:xfrm>
            <a:off x="6359525" y="922338"/>
            <a:ext cx="2100263" cy="285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nodeType="afterGroup">
                            <p:stCondLst>
                              <p:cond delay="0"/>
                            </p:stCondLst>
                            <p:childTnLst>
                              <p:par>
                                <p:cTn id="8" presetID="1" presetClass="exit" presetSubtype="0" fill="hold" grpId="1" nodeType="afterEffect">
                                  <p:stCondLst>
                                    <p:cond delay="2500"/>
                                  </p:stCondLst>
                                  <p:childTnLst>
                                    <p:set>
                                      <p:cBhvr>
                                        <p:cTn id="9" dur="1" fill="hold">
                                          <p:stCondLst>
                                            <p:cond delay="0"/>
                                          </p:stCondLst>
                                        </p:cTn>
                                        <p:tgtEl>
                                          <p:spTgt spid="14"/>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nodeType="afterGroup">
                            <p:stCondLst>
                              <p:cond delay="0"/>
                            </p:stCondLst>
                            <p:childTnLst>
                              <p:par>
                                <p:cTn id="15" presetID="1" presetClass="exit" presetSubtype="0" fill="hold" grpId="1" nodeType="afterEffect">
                                  <p:stCondLst>
                                    <p:cond delay="3500"/>
                                  </p:stCondLst>
                                  <p:childTnLst>
                                    <p:set>
                                      <p:cBhvr>
                                        <p:cTn id="16" dur="1" fill="hold">
                                          <p:stCondLst>
                                            <p:cond delay="0"/>
                                          </p:stCondLst>
                                        </p:cTn>
                                        <p:tgtEl>
                                          <p:spTgt spid="15"/>
                                        </p:tgtEl>
                                        <p:attrNameLst>
                                          <p:attrName>style.visibility</p:attrName>
                                        </p:attrNameLst>
                                      </p:cBhvr>
                                      <p:to>
                                        <p:strVal val="hidden"/>
                                      </p:to>
                                    </p:set>
                                  </p:childTnLst>
                                </p:cTn>
                              </p:par>
                            </p:childTnLst>
                          </p:cTn>
                        </p:par>
                        <p:par>
                          <p:cTn id="17" fill="hold" nodeType="afterGroup">
                            <p:stCondLst>
                              <p:cond delay="3500"/>
                            </p:stCondLst>
                            <p:childTnLst>
                              <p:par>
                                <p:cTn id="18" presetID="1"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par>
                          <p:cTn id="20" fill="hold" nodeType="afterGroup">
                            <p:stCondLst>
                              <p:cond delay="3500"/>
                            </p:stCondLst>
                            <p:childTnLst>
                              <p:par>
                                <p:cTn id="21" presetID="1" presetClass="exit" presetSubtype="0" fill="hold" grpId="1" nodeType="afterEffect">
                                  <p:stCondLst>
                                    <p:cond delay="350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animBg="1"/>
      <p:bldP spid="14" grpId="0" animBg="1"/>
      <p:bldP spid="14" grpId="1" animBg="1"/>
      <p:bldP spid="16" grpId="0" animBg="1"/>
      <p:bldP spid="1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0"/>
            <a:ext cx="8382000" cy="632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6323" name="Group 14"/>
          <p:cNvGrpSpPr>
            <a:grpSpLocks/>
          </p:cNvGrpSpPr>
          <p:nvPr/>
        </p:nvGrpSpPr>
        <p:grpSpPr bwMode="auto">
          <a:xfrm>
            <a:off x="-80963" y="-152400"/>
            <a:ext cx="9224963" cy="7162800"/>
            <a:chOff x="304800" y="152400"/>
            <a:chExt cx="8534400" cy="6324600"/>
          </a:xfrm>
        </p:grpSpPr>
        <p:sp>
          <p:nvSpPr>
            <p:cNvPr id="22" name="Rounded Rectangle 21"/>
            <p:cNvSpPr/>
            <p:nvPr/>
          </p:nvSpPr>
          <p:spPr>
            <a:xfrm>
              <a:off x="304800" y="152400"/>
              <a:ext cx="8534400" cy="6324600"/>
            </a:xfrm>
            <a:prstGeom prst="roundRect">
              <a:avLst>
                <a:gd name="adj" fmla="val 4902"/>
              </a:avLst>
            </a:prstGeom>
            <a:gradFill flip="none" rotWithShape="1">
              <a:gsLst>
                <a:gs pos="0">
                  <a:schemeClr val="bg1">
                    <a:lumMod val="65000"/>
                  </a:schemeClr>
                </a:gs>
                <a:gs pos="100000">
                  <a:schemeClr val="tx1">
                    <a:lumMod val="95000"/>
                    <a:lumOff val="5000"/>
                  </a:schemeClr>
                </a:gs>
              </a:gsLst>
              <a:lin ang="2700000" scaled="1"/>
              <a:tileRect/>
            </a:gradFill>
            <a:ln w="57150">
              <a:gradFill flip="none" rotWithShape="1">
                <a:gsLst>
                  <a:gs pos="0">
                    <a:schemeClr val="tx1">
                      <a:lumMod val="50000"/>
                      <a:lumOff val="50000"/>
                    </a:schemeClr>
                  </a:gs>
                  <a:gs pos="100000">
                    <a:schemeClr val="tx1">
                      <a:lumMod val="85000"/>
                      <a:lumOff val="1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5" name="Rounded Rectangle 24"/>
            <p:cNvSpPr/>
            <p:nvPr/>
          </p:nvSpPr>
          <p:spPr>
            <a:xfrm>
              <a:off x="762000" y="457200"/>
              <a:ext cx="7467600" cy="5715001"/>
            </a:xfrm>
            <a:prstGeom prst="roundRect">
              <a:avLst>
                <a:gd name="adj" fmla="val 4902"/>
              </a:avLst>
            </a:prstGeom>
            <a:blipFill>
              <a:blip r:embed="rId3"/>
              <a:stretch>
                <a:fillRect/>
              </a:stretch>
            </a:blipFill>
            <a:ln w="15875">
              <a:gradFill flip="none" rotWithShape="1">
                <a:gsLst>
                  <a:gs pos="0">
                    <a:schemeClr val="tx1">
                      <a:lumMod val="85000"/>
                      <a:lumOff val="15000"/>
                    </a:schemeClr>
                  </a:gs>
                  <a:gs pos="100000">
                    <a:schemeClr val="tx1">
                      <a:lumMod val="85000"/>
                      <a:lumOff val="15000"/>
                    </a:schemeClr>
                  </a:gs>
                </a:gsLst>
                <a:lin ang="135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sp>
        <p:nvSpPr>
          <p:cNvPr id="23" name="Rectangle 22"/>
          <p:cNvSpPr/>
          <p:nvPr/>
        </p:nvSpPr>
        <p:spPr>
          <a:xfrm>
            <a:off x="1066800" y="685800"/>
            <a:ext cx="6989763" cy="505936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51554" name="Picture 2" descr="C:\DOCUME~1\GWhitmer\LOCALS~1\Temp\SNAGHTML12ac4f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855663"/>
            <a:ext cx="6477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570288" y="1641475"/>
            <a:ext cx="723900" cy="287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8"/>
          <p:cNvSpPr/>
          <p:nvPr/>
        </p:nvSpPr>
        <p:spPr>
          <a:xfrm>
            <a:off x="1719263" y="1641475"/>
            <a:ext cx="457200" cy="287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838200"/>
            <a:ext cx="5818188" cy="474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Slide Number Placeholder 34"/>
          <p:cNvSpPr>
            <a:spLocks noGrp="1"/>
          </p:cNvSpPr>
          <p:nvPr>
            <p:ph type="sldNum" sz="quarter" idx="12"/>
          </p:nvPr>
        </p:nvSpPr>
        <p:spPr bwMode="auto">
          <a:xfrm>
            <a:off x="228600" y="533400"/>
            <a:ext cx="762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90191B3B-CBBB-496C-9138-3D9B27BC91CD}" type="slidenum">
              <a:rPr lang="en-US" altLang="en-US" sz="1600" smtClean="0">
                <a:latin typeface="Trebuchet MS" panose="020B0603020202020204" pitchFamily="34" charset="0"/>
              </a:rPr>
              <a:pPr>
                <a:spcBef>
                  <a:spcPct val="0"/>
                </a:spcBef>
                <a:buClrTx/>
                <a:buSzTx/>
                <a:buFontTx/>
                <a:buNone/>
              </a:pPr>
              <a:t>25</a:t>
            </a:fld>
            <a:endParaRPr lang="en-US" altLang="en-US" sz="1600">
              <a:latin typeface="Trebuchet MS" panose="020B0603020202020204" pitchFamily="34" charset="0"/>
            </a:endParaRPr>
          </a:p>
        </p:txBody>
      </p:sp>
      <p:grpSp>
        <p:nvGrpSpPr>
          <p:cNvPr id="5" name="Group 4"/>
          <p:cNvGrpSpPr>
            <a:grpSpLocks/>
          </p:cNvGrpSpPr>
          <p:nvPr/>
        </p:nvGrpSpPr>
        <p:grpSpPr bwMode="auto">
          <a:xfrm>
            <a:off x="1066800" y="714375"/>
            <a:ext cx="6553200" cy="5067300"/>
            <a:chOff x="1211263" y="685800"/>
            <a:chExt cx="6477000" cy="5067300"/>
          </a:xfrm>
        </p:grpSpPr>
        <p:sp>
          <p:nvSpPr>
            <p:cNvPr id="24" name="Rectangle 23"/>
            <p:cNvSpPr/>
            <p:nvPr/>
          </p:nvSpPr>
          <p:spPr bwMode="auto">
            <a:xfrm>
              <a:off x="1211263" y="685800"/>
              <a:ext cx="6477000" cy="50673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6333" name="Group 3"/>
            <p:cNvGrpSpPr>
              <a:grpSpLocks/>
            </p:cNvGrpSpPr>
            <p:nvPr/>
          </p:nvGrpSpPr>
          <p:grpSpPr bwMode="auto">
            <a:xfrm>
              <a:off x="2462131" y="853044"/>
              <a:ext cx="4369966" cy="4813140"/>
              <a:chOff x="2411834" y="824470"/>
              <a:chExt cx="4369966" cy="4813140"/>
            </a:xfrm>
          </p:grpSpPr>
          <p:pic>
            <p:nvPicPr>
              <p:cNvPr id="5633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834" y="824470"/>
                <a:ext cx="4369966" cy="481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5333046" y="2314576"/>
                <a:ext cx="1101467" cy="2111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sp>
        <p:nvSpPr>
          <p:cNvPr id="34" name="Rectangle 33"/>
          <p:cNvSpPr/>
          <p:nvPr/>
        </p:nvSpPr>
        <p:spPr>
          <a:xfrm>
            <a:off x="6200775" y="1981200"/>
            <a:ext cx="581025"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515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nodeType="afterGroup">
                            <p:stCondLst>
                              <p:cond delay="0"/>
                            </p:stCondLst>
                            <p:childTnLst>
                              <p:par>
                                <p:cTn id="24" presetID="1" presetClass="exit" presetSubtype="0" fill="hold" nodeType="afterEffect">
                                  <p:stCondLst>
                                    <p:cond delay="0"/>
                                  </p:stCondLst>
                                  <p:childTnLst>
                                    <p:set>
                                      <p:cBhvr>
                                        <p:cTn id="25" dur="1" fill="hold">
                                          <p:stCondLst>
                                            <p:cond delay="0"/>
                                          </p:stCondLst>
                                        </p:cTn>
                                        <p:tgtEl>
                                          <p:spTgt spid="151554"/>
                                        </p:tgtEl>
                                        <p:attrNameLst>
                                          <p:attrName>style.visibility</p:attrName>
                                        </p:attrNameLst>
                                      </p:cBhvr>
                                      <p:to>
                                        <p:strVal val="hidden"/>
                                      </p:to>
                                    </p:set>
                                  </p:childTnLst>
                                </p:cTn>
                              </p:par>
                            </p:childTnLst>
                          </p:cTn>
                        </p:par>
                        <p:par>
                          <p:cTn id="26" fill="hold" nodeType="afterGroup">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BEE90B67-3F38-42FD-B6D1-16D4D5FC7802}" type="slidenum">
              <a:rPr lang="en-US" altLang="en-US" sz="1600" smtClean="0">
                <a:latin typeface="Trebuchet MS" panose="020B0603020202020204" pitchFamily="34" charset="0"/>
              </a:rPr>
              <a:pPr>
                <a:spcBef>
                  <a:spcPct val="0"/>
                </a:spcBef>
                <a:buClrTx/>
                <a:buSzTx/>
                <a:buFontTx/>
                <a:buNone/>
              </a:pPr>
              <a:t>26</a:t>
            </a:fld>
            <a:endParaRPr lang="en-US" altLang="en-US" sz="1600">
              <a:latin typeface="Trebuchet MS" panose="020B0603020202020204" pitchFamily="34" charset="0"/>
            </a:endParaRPr>
          </a:p>
        </p:txBody>
      </p:sp>
      <p:grpSp>
        <p:nvGrpSpPr>
          <p:cNvPr id="58371" name="Group 3"/>
          <p:cNvGrpSpPr>
            <a:grpSpLocks/>
          </p:cNvGrpSpPr>
          <p:nvPr/>
        </p:nvGrpSpPr>
        <p:grpSpPr bwMode="auto">
          <a:xfrm>
            <a:off x="0" y="-234950"/>
            <a:ext cx="9340850" cy="6665913"/>
            <a:chOff x="-23327" y="-228600"/>
            <a:chExt cx="9341304" cy="6665167"/>
          </a:xfrm>
        </p:grpSpPr>
        <p:pic>
          <p:nvPicPr>
            <p:cNvPr id="58373" name="Picture 15"/>
            <p:cNvPicPr>
              <a:picLocks noChangeAspect="1" noChangeArrowheads="1"/>
            </p:cNvPicPr>
            <p:nvPr/>
          </p:nvPicPr>
          <p:blipFill>
            <a:blip r:embed="rId3">
              <a:extLst>
                <a:ext uri="{28A0092B-C50C-407E-A947-70E740481C1C}">
                  <a14:useLocalDpi xmlns:a14="http://schemas.microsoft.com/office/drawing/2010/main" val="0"/>
                </a:ext>
              </a:extLst>
            </a:blip>
            <a:srcRect b="79515"/>
            <a:stretch>
              <a:fillRect/>
            </a:stretch>
          </p:blipFill>
          <p:spPr bwMode="auto">
            <a:xfrm>
              <a:off x="68391" y="-228600"/>
              <a:ext cx="9249586" cy="117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27" y="35767"/>
              <a:ext cx="9249586"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tangle 5"/>
          <p:cNvSpPr/>
          <p:nvPr/>
        </p:nvSpPr>
        <p:spPr>
          <a:xfrm>
            <a:off x="7040563" y="1143000"/>
            <a:ext cx="1266825" cy="2174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bg1"/>
                </a:solidFill>
              </a:rPr>
              <a:t>Online Payments</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US" sz="2600" dirty="0"/>
              <a:t>Payments are processed via the Chase payment website.</a:t>
            </a:r>
          </a:p>
          <a:p>
            <a:pPr eaLnBrk="1" fontAlgn="auto" hangingPunct="1">
              <a:spcAft>
                <a:spcPts val="0"/>
              </a:spcAft>
              <a:defRPr/>
            </a:pPr>
            <a:endParaRPr lang="en-US" sz="2600" dirty="0"/>
          </a:p>
          <a:p>
            <a:pPr eaLnBrk="1" fontAlgn="auto" hangingPunct="1">
              <a:spcAft>
                <a:spcPts val="0"/>
              </a:spcAft>
              <a:defRPr/>
            </a:pPr>
            <a:r>
              <a:rPr lang="en-US" sz="2600" dirty="0"/>
              <a:t>Partial payments are allowed.</a:t>
            </a:r>
          </a:p>
          <a:p>
            <a:pPr eaLnBrk="1" fontAlgn="auto" hangingPunct="1">
              <a:spcAft>
                <a:spcPts val="0"/>
              </a:spcAft>
              <a:defRPr/>
            </a:pPr>
            <a:endParaRPr lang="en-US" sz="2600" dirty="0"/>
          </a:p>
          <a:p>
            <a:pPr eaLnBrk="1" fontAlgn="auto" hangingPunct="1">
              <a:spcAft>
                <a:spcPts val="0"/>
              </a:spcAft>
              <a:defRPr/>
            </a:pPr>
            <a:r>
              <a:rPr lang="en-US" sz="2600" dirty="0"/>
              <a:t>Payments can be made with a credit card or with an electronic check.</a:t>
            </a:r>
          </a:p>
          <a:p>
            <a:pPr lvl="1" eaLnBrk="1" fontAlgn="auto" hangingPunct="1">
              <a:spcAft>
                <a:spcPts val="0"/>
              </a:spcAft>
              <a:defRPr/>
            </a:pPr>
            <a:r>
              <a:rPr lang="en-US" sz="2200" dirty="0"/>
              <a:t>VISA, MasterCard, Discover Card or American Express</a:t>
            </a:r>
          </a:p>
          <a:p>
            <a:pPr eaLnBrk="1" fontAlgn="auto" hangingPunct="1">
              <a:spcAft>
                <a:spcPts val="0"/>
              </a:spcAft>
              <a:defRPr/>
            </a:pPr>
            <a:endParaRPr lang="en-US" dirty="0"/>
          </a:p>
        </p:txBody>
      </p:sp>
      <p:sp>
        <p:nvSpPr>
          <p:cNvPr id="604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3ECF2A26-6EA5-4212-AA89-ADDF8EA31434}" type="slidenum">
              <a:rPr lang="en-US" altLang="en-US" sz="1600" smtClean="0">
                <a:latin typeface="Trebuchet MS" panose="020B0603020202020204" pitchFamily="34" charset="0"/>
              </a:rPr>
              <a:pPr>
                <a:spcBef>
                  <a:spcPct val="0"/>
                </a:spcBef>
                <a:buClrTx/>
                <a:buSzTx/>
                <a:buFontTx/>
                <a:buNone/>
              </a:pPr>
              <a:t>27</a:t>
            </a:fld>
            <a:endParaRPr lang="en-US" altLang="en-US" sz="1600">
              <a:latin typeface="Trebuchet MS" panose="020B0603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9575" y="612775"/>
            <a:ext cx="8305800" cy="579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62467" name="Group 14"/>
          <p:cNvGrpSpPr>
            <a:grpSpLocks/>
          </p:cNvGrpSpPr>
          <p:nvPr/>
        </p:nvGrpSpPr>
        <p:grpSpPr bwMode="auto">
          <a:xfrm>
            <a:off x="0" y="0"/>
            <a:ext cx="9144000" cy="6934200"/>
            <a:chOff x="304800" y="152400"/>
            <a:chExt cx="8534400" cy="6324600"/>
          </a:xfrm>
        </p:grpSpPr>
        <p:sp>
          <p:nvSpPr>
            <p:cNvPr id="13" name="Rounded Rectangle 12"/>
            <p:cNvSpPr/>
            <p:nvPr/>
          </p:nvSpPr>
          <p:spPr>
            <a:xfrm>
              <a:off x="925286" y="457200"/>
              <a:ext cx="7467600" cy="5715001"/>
            </a:xfrm>
            <a:prstGeom prst="roundRect">
              <a:avLst>
                <a:gd name="adj" fmla="val 4902"/>
              </a:avLst>
            </a:prstGeom>
            <a:blipFill>
              <a:blip r:embed="rId3"/>
              <a:stretch>
                <a:fillRect/>
              </a:stretch>
            </a:blipFill>
            <a:ln w="15875">
              <a:gradFill flip="none" rotWithShape="1">
                <a:gsLst>
                  <a:gs pos="0">
                    <a:schemeClr val="tx1">
                      <a:lumMod val="85000"/>
                      <a:lumOff val="15000"/>
                    </a:schemeClr>
                  </a:gs>
                  <a:gs pos="100000">
                    <a:schemeClr val="tx1">
                      <a:lumMod val="85000"/>
                      <a:lumOff val="15000"/>
                    </a:schemeClr>
                  </a:gs>
                </a:gsLst>
                <a:lin ang="135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2" name="Rounded Rectangle 11"/>
            <p:cNvSpPr/>
            <p:nvPr/>
          </p:nvSpPr>
          <p:spPr>
            <a:xfrm>
              <a:off x="304800" y="152400"/>
              <a:ext cx="8534400" cy="6324600"/>
            </a:xfrm>
            <a:prstGeom prst="roundRect">
              <a:avLst>
                <a:gd name="adj" fmla="val 4902"/>
              </a:avLst>
            </a:prstGeom>
            <a:gradFill flip="none" rotWithShape="1">
              <a:gsLst>
                <a:gs pos="0">
                  <a:schemeClr val="bg1">
                    <a:lumMod val="65000"/>
                  </a:schemeClr>
                </a:gs>
                <a:gs pos="100000">
                  <a:schemeClr val="tx1">
                    <a:lumMod val="95000"/>
                    <a:lumOff val="5000"/>
                  </a:schemeClr>
                </a:gs>
              </a:gsLst>
              <a:lin ang="2700000" scaled="1"/>
              <a:tileRect/>
            </a:gradFill>
            <a:ln w="57150">
              <a:gradFill flip="none" rotWithShape="1">
                <a:gsLst>
                  <a:gs pos="0">
                    <a:schemeClr val="tx1">
                      <a:lumMod val="50000"/>
                      <a:lumOff val="50000"/>
                    </a:schemeClr>
                  </a:gs>
                  <a:gs pos="100000">
                    <a:schemeClr val="tx1">
                      <a:lumMod val="85000"/>
                      <a:lumOff val="1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sp>
        <p:nvSpPr>
          <p:cNvPr id="23" name="Rectangle 22"/>
          <p:cNvSpPr/>
          <p:nvPr/>
        </p:nvSpPr>
        <p:spPr>
          <a:xfrm>
            <a:off x="1169988" y="646113"/>
            <a:ext cx="6989762" cy="495617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ounded Rectangle 13"/>
          <p:cNvSpPr/>
          <p:nvPr/>
        </p:nvSpPr>
        <p:spPr bwMode="auto">
          <a:xfrm>
            <a:off x="473811" y="533400"/>
            <a:ext cx="7951674" cy="5750805"/>
          </a:xfrm>
          <a:prstGeom prst="roundRect">
            <a:avLst>
              <a:gd name="adj" fmla="val 4902"/>
            </a:avLst>
          </a:prstGeom>
          <a:blipFill>
            <a:blip r:embed="rId3"/>
            <a:stretch>
              <a:fillRect/>
            </a:stretch>
          </a:blipFill>
          <a:ln w="15875">
            <a:gradFill flip="none" rotWithShape="1">
              <a:gsLst>
                <a:gs pos="0">
                  <a:schemeClr val="tx1">
                    <a:lumMod val="85000"/>
                    <a:lumOff val="15000"/>
                  </a:schemeClr>
                </a:gs>
                <a:gs pos="100000">
                  <a:schemeClr val="tx1">
                    <a:lumMod val="85000"/>
                    <a:lumOff val="15000"/>
                  </a:schemeClr>
                </a:gs>
              </a:gsLst>
              <a:lin ang="135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7" name="Picture 2"/>
          <p:cNvPicPr>
            <a:picLocks noChangeAspect="1" noChangeArrowheads="1"/>
          </p:cNvPicPr>
          <p:nvPr/>
        </p:nvPicPr>
        <p:blipFill>
          <a:blip r:embed="rId4"/>
          <a:srcRect/>
          <a:stretch>
            <a:fillRect/>
          </a:stretch>
        </p:blipFill>
        <p:spPr bwMode="auto">
          <a:xfrm>
            <a:off x="1447800" y="931863"/>
            <a:ext cx="5638800" cy="5192712"/>
          </a:xfrm>
          <a:prstGeom prst="rect">
            <a:avLst/>
          </a:prstGeom>
          <a:ln>
            <a:noFill/>
          </a:ln>
          <a:effectLst>
            <a:outerShdw blurRad="292100" dist="139700" dir="2700000" algn="tl" rotWithShape="0">
              <a:srgbClr val="333333">
                <a:alpha val="65000"/>
              </a:srgbClr>
            </a:outerShdw>
          </a:effectLst>
        </p:spPr>
      </p:pic>
      <p:sp>
        <p:nvSpPr>
          <p:cNvPr id="19" name="Rectangle 18"/>
          <p:cNvSpPr/>
          <p:nvPr/>
        </p:nvSpPr>
        <p:spPr>
          <a:xfrm>
            <a:off x="3694113" y="3130550"/>
            <a:ext cx="19431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Rectangle 19"/>
          <p:cNvSpPr/>
          <p:nvPr/>
        </p:nvSpPr>
        <p:spPr>
          <a:xfrm>
            <a:off x="2667000" y="3733800"/>
            <a:ext cx="1219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Rectangle 21"/>
          <p:cNvSpPr/>
          <p:nvPr/>
        </p:nvSpPr>
        <p:spPr>
          <a:xfrm>
            <a:off x="2667000" y="4191000"/>
            <a:ext cx="3124200" cy="16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Rectangle 23"/>
          <p:cNvSpPr/>
          <p:nvPr/>
        </p:nvSpPr>
        <p:spPr>
          <a:xfrm>
            <a:off x="2719388" y="4419600"/>
            <a:ext cx="2894012" cy="496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Rectangle 24"/>
          <p:cNvSpPr/>
          <p:nvPr/>
        </p:nvSpPr>
        <p:spPr>
          <a:xfrm>
            <a:off x="4114800" y="5884863"/>
            <a:ext cx="838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2478" name="Slide Number Placeholder 25"/>
          <p:cNvSpPr>
            <a:spLocks noGrp="1"/>
          </p:cNvSpPr>
          <p:nvPr>
            <p:ph type="sldNum" sz="quarter" idx="12"/>
          </p:nvPr>
        </p:nvSpPr>
        <p:spPr bwMode="auto">
          <a:xfrm>
            <a:off x="228600" y="533400"/>
            <a:ext cx="762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824E3BED-EAA3-4758-96F4-34CBEE47A5E0}" type="slidenum">
              <a:rPr lang="en-US" altLang="en-US" sz="1600" smtClean="0">
                <a:latin typeface="Trebuchet MS" panose="020B0603020202020204" pitchFamily="34" charset="0"/>
              </a:rPr>
              <a:pPr>
                <a:spcBef>
                  <a:spcPct val="0"/>
                </a:spcBef>
                <a:buClrTx/>
                <a:buSzTx/>
                <a:buFontTx/>
                <a:buNone/>
              </a:pPr>
              <a:t>28</a:t>
            </a:fld>
            <a:endParaRPr lang="en-US" altLang="en-US" sz="1600">
              <a:latin typeface="Trebuchet MS" panose="020B0603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2" grpId="0" animBg="1"/>
      <p:bldP spid="22" grpId="1" animBg="1"/>
      <p:bldP spid="24" grpId="0" animBg="1"/>
      <p:bldP spid="24" grpId="1"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1143000"/>
          </a:xfrm>
        </p:spPr>
        <p:txBody>
          <a:bodyPr>
            <a:normAutofit fontScale="90000"/>
          </a:bodyPr>
          <a:lstStyle/>
          <a:p>
            <a:pPr eaLnBrk="1" fontAlgn="auto" hangingPunct="1">
              <a:spcAft>
                <a:spcPts val="0"/>
              </a:spcAft>
              <a:defRPr/>
            </a:pPr>
            <a:r>
              <a:rPr lang="en-US" dirty="0">
                <a:solidFill>
                  <a:schemeClr val="bg1"/>
                </a:solidFill>
              </a:rPr>
              <a:t>Club Leadership Teamwork</a:t>
            </a:r>
          </a:p>
        </p:txBody>
      </p:sp>
      <p:pic>
        <p:nvPicPr>
          <p:cNvPr id="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7077" r="82521" b="28615"/>
          <a:stretch>
            <a:fillRect/>
          </a:stretch>
        </p:blipFill>
        <p:spPr bwMode="auto">
          <a:xfrm>
            <a:off x="2209800" y="2636838"/>
            <a:ext cx="1143000"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479" t="27077" r="72034" b="28615"/>
          <a:stretch>
            <a:fillRect/>
          </a:stretch>
        </p:blipFill>
        <p:spPr bwMode="auto">
          <a:xfrm>
            <a:off x="3352800" y="2560638"/>
            <a:ext cx="685800"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7966" t="27077" r="60381" b="28615"/>
          <a:stretch>
            <a:fillRect/>
          </a:stretch>
        </p:blipFill>
        <p:spPr bwMode="auto">
          <a:xfrm>
            <a:off x="4038600" y="2560638"/>
            <a:ext cx="762000"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8454" t="27077" r="49893" b="28615"/>
          <a:stretch>
            <a:fillRect/>
          </a:stretch>
        </p:blipFill>
        <p:spPr bwMode="auto">
          <a:xfrm>
            <a:off x="4724400" y="2560638"/>
            <a:ext cx="762000"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0107" t="27077" r="38240" b="28615"/>
          <a:stretch>
            <a:fillRect/>
          </a:stretch>
        </p:blipFill>
        <p:spPr bwMode="auto">
          <a:xfrm>
            <a:off x="5486400" y="2560638"/>
            <a:ext cx="762000"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0594" t="27077" r="26588" b="28615"/>
          <a:stretch>
            <a:fillRect/>
          </a:stretch>
        </p:blipFill>
        <p:spPr bwMode="auto">
          <a:xfrm>
            <a:off x="6172200" y="2560638"/>
            <a:ext cx="838200"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2247" t="27077" r="16100" b="28615"/>
          <a:stretch>
            <a:fillRect/>
          </a:stretch>
        </p:blipFill>
        <p:spPr bwMode="auto">
          <a:xfrm>
            <a:off x="6934200" y="2560638"/>
            <a:ext cx="762000"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3900" t="27077" b="28615"/>
          <a:stretch>
            <a:fillRect/>
          </a:stretch>
        </p:blipFill>
        <p:spPr bwMode="auto">
          <a:xfrm>
            <a:off x="7696200" y="2560638"/>
            <a:ext cx="1052513"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a:grpSpLocks/>
          </p:cNvGrpSpPr>
          <p:nvPr/>
        </p:nvGrpSpPr>
        <p:grpSpPr bwMode="auto">
          <a:xfrm>
            <a:off x="3505200" y="2254250"/>
            <a:ext cx="3765550" cy="3659188"/>
            <a:chOff x="3505200" y="2254111"/>
            <a:chExt cx="3765663" cy="3659326"/>
          </a:xfrm>
        </p:grpSpPr>
        <p:pic>
          <p:nvPicPr>
            <p:cNvPr id="13325"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3017837"/>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p:nvPr/>
          </p:nvSpPr>
          <p:spPr>
            <a:xfrm>
              <a:off x="5562662" y="3273324"/>
              <a:ext cx="914427" cy="4842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5"/>
            <p:cNvSpPr/>
            <p:nvPr/>
          </p:nvSpPr>
          <p:spPr>
            <a:xfrm>
              <a:off x="5486400" y="2254111"/>
              <a:ext cx="1784463"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Club </a:t>
              </a:r>
            </a:p>
            <a:p>
              <a:pPr algn="ctr" eaLnBrk="1" fontAlgn="auto" hangingPunct="1">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Goals</a:t>
              </a:r>
            </a:p>
          </p:txBody>
        </p:sp>
      </p:grpSp>
      <p:sp>
        <p:nvSpPr>
          <p:cNvPr id="13324" name="Slide Number Placeholder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D2E41766-A4E1-4079-AA8D-F4FF1F59E555}" type="slidenum">
              <a:rPr lang="en-US" altLang="en-US" sz="1600" smtClean="0">
                <a:latin typeface="Trebuchet MS" panose="020B0603020202020204" pitchFamily="34" charset="0"/>
              </a:rPr>
              <a:pPr>
                <a:spcBef>
                  <a:spcPct val="0"/>
                </a:spcBef>
                <a:buClrTx/>
                <a:buSzTx/>
                <a:buFontTx/>
                <a:buNone/>
              </a:pPr>
              <a:t>2</a:t>
            </a:fld>
            <a:endParaRPr lang="en-US" altLang="en-US" sz="1600">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8" presetClass="entr" presetSubtype="0" ac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2.5"/>
                                          </p:val>
                                        </p:tav>
                                        <p:tav tm="100000">
                                          <p:val>
                                            <p:strVal val="#ppt_w"/>
                                          </p:val>
                                        </p:tav>
                                      </p:tavLst>
                                    </p:anim>
                                    <p:anim calcmode="lin" valueType="num">
                                      <p:cBhvr>
                                        <p:cTn id="13" dur="1000" fill="hold"/>
                                        <p:tgtEl>
                                          <p:spTgt spid="5"/>
                                        </p:tgtEl>
                                        <p:attrNameLst>
                                          <p:attrName>ppt_h</p:attrName>
                                        </p:attrNameLst>
                                      </p:cBhvr>
                                      <p:tavLst>
                                        <p:tav tm="0">
                                          <p:val>
                                            <p:strVal val="#ppt_h*0.01"/>
                                          </p:val>
                                        </p:tav>
                                        <p:tav tm="100000">
                                          <p:val>
                                            <p:strVal val="#ppt_h"/>
                                          </p:val>
                                        </p:tav>
                                      </p:tavLst>
                                    </p:anim>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h+1"/>
                                          </p:val>
                                        </p:tav>
                                        <p:tav tm="100000">
                                          <p:val>
                                            <p:strVal val="#ppt_y"/>
                                          </p:val>
                                        </p:tav>
                                      </p:tavLst>
                                    </p:anim>
                                    <p:animEffect transition="in" filter="fade">
                                      <p:cBhvr>
                                        <p:cTn id="16" dur="1000"/>
                                        <p:tgtEl>
                                          <p:spTgt spid="5"/>
                                        </p:tgtEl>
                                      </p:cBhvr>
                                    </p:animEffect>
                                  </p:childTnLst>
                                </p:cTn>
                              </p:par>
                              <p:par>
                                <p:cTn id="17" presetID="1" presetClass="exit" presetSubtype="0" fill="hold"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par>
                          <p:cTn id="19" fill="hold" nodeType="afterGroup">
                            <p:stCondLst>
                              <p:cond delay="1000"/>
                            </p:stCondLst>
                            <p:childTnLst>
                              <p:par>
                                <p:cTn id="20" presetID="58" presetClass="entr" presetSubtype="0" ac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2.5"/>
                                          </p:val>
                                        </p:tav>
                                        <p:tav tm="100000">
                                          <p:val>
                                            <p:strVal val="#ppt_w"/>
                                          </p:val>
                                        </p:tav>
                                      </p:tavLst>
                                    </p:anim>
                                    <p:anim calcmode="lin" valueType="num">
                                      <p:cBhvr>
                                        <p:cTn id="23" dur="1000" fill="hold"/>
                                        <p:tgtEl>
                                          <p:spTgt spid="6"/>
                                        </p:tgtEl>
                                        <p:attrNameLst>
                                          <p:attrName>ppt_h</p:attrName>
                                        </p:attrNameLst>
                                      </p:cBhvr>
                                      <p:tavLst>
                                        <p:tav tm="0">
                                          <p:val>
                                            <p:strVal val="#ppt_h*0.01"/>
                                          </p:val>
                                        </p:tav>
                                        <p:tav tm="100000">
                                          <p:val>
                                            <p:strVal val="#ppt_h"/>
                                          </p:val>
                                        </p:tav>
                                      </p:tavLst>
                                    </p:anim>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h+1"/>
                                          </p:val>
                                        </p:tav>
                                        <p:tav tm="100000">
                                          <p:val>
                                            <p:strVal val="#ppt_y"/>
                                          </p:val>
                                        </p:tav>
                                      </p:tavLst>
                                    </p:anim>
                                    <p:animEffect transition="in" filter="fade">
                                      <p:cBhvr>
                                        <p:cTn id="26" dur="1000"/>
                                        <p:tgtEl>
                                          <p:spTgt spid="6"/>
                                        </p:tgtEl>
                                      </p:cBhvr>
                                    </p:animEffect>
                                  </p:childTnLst>
                                </p:cTn>
                              </p:par>
                            </p:childTnLst>
                          </p:cTn>
                        </p:par>
                        <p:par>
                          <p:cTn id="27" fill="hold" nodeType="afterGroup">
                            <p:stCondLst>
                              <p:cond delay="2000"/>
                            </p:stCondLst>
                            <p:childTnLst>
                              <p:par>
                                <p:cTn id="28" presetID="58" presetClass="entr" presetSubtype="0" accel="10000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2.5"/>
                                          </p:val>
                                        </p:tav>
                                        <p:tav tm="100000">
                                          <p:val>
                                            <p:strVal val="#ppt_w"/>
                                          </p:val>
                                        </p:tav>
                                      </p:tavLst>
                                    </p:anim>
                                    <p:anim calcmode="lin" valueType="num">
                                      <p:cBhvr>
                                        <p:cTn id="31" dur="1000" fill="hold"/>
                                        <p:tgtEl>
                                          <p:spTgt spid="7"/>
                                        </p:tgtEl>
                                        <p:attrNameLst>
                                          <p:attrName>ppt_h</p:attrName>
                                        </p:attrNameLst>
                                      </p:cBhvr>
                                      <p:tavLst>
                                        <p:tav tm="0">
                                          <p:val>
                                            <p:strVal val="#ppt_h*0.01"/>
                                          </p:val>
                                        </p:tav>
                                        <p:tav tm="100000">
                                          <p:val>
                                            <p:strVal val="#ppt_h"/>
                                          </p:val>
                                        </p:tav>
                                      </p:tavLst>
                                    </p:anim>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h+1"/>
                                          </p:val>
                                        </p:tav>
                                        <p:tav tm="100000">
                                          <p:val>
                                            <p:strVal val="#ppt_y"/>
                                          </p:val>
                                        </p:tav>
                                      </p:tavLst>
                                    </p:anim>
                                    <p:animEffect transition="in" filter="fade">
                                      <p:cBhvr>
                                        <p:cTn id="34" dur="1000"/>
                                        <p:tgtEl>
                                          <p:spTgt spid="7"/>
                                        </p:tgtEl>
                                      </p:cBhvr>
                                    </p:animEffect>
                                  </p:childTnLst>
                                </p:cTn>
                              </p:par>
                            </p:childTnLst>
                          </p:cTn>
                        </p:par>
                        <p:par>
                          <p:cTn id="35" fill="hold" nodeType="afterGroup">
                            <p:stCondLst>
                              <p:cond delay="3000"/>
                            </p:stCondLst>
                            <p:childTnLst>
                              <p:par>
                                <p:cTn id="36" presetID="58" presetClass="entr" presetSubtype="0" accel="10000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strVal val="#ppt_w*2.5"/>
                                          </p:val>
                                        </p:tav>
                                        <p:tav tm="100000">
                                          <p:val>
                                            <p:strVal val="#ppt_w"/>
                                          </p:val>
                                        </p:tav>
                                      </p:tavLst>
                                    </p:anim>
                                    <p:anim calcmode="lin" valueType="num">
                                      <p:cBhvr>
                                        <p:cTn id="39" dur="1000" fill="hold"/>
                                        <p:tgtEl>
                                          <p:spTgt spid="8"/>
                                        </p:tgtEl>
                                        <p:attrNameLst>
                                          <p:attrName>ppt_h</p:attrName>
                                        </p:attrNameLst>
                                      </p:cBhvr>
                                      <p:tavLst>
                                        <p:tav tm="0">
                                          <p:val>
                                            <p:strVal val="#ppt_h*0.01"/>
                                          </p:val>
                                        </p:tav>
                                        <p:tav tm="100000">
                                          <p:val>
                                            <p:strVal val="#ppt_h"/>
                                          </p:val>
                                        </p:tav>
                                      </p:tavLst>
                                    </p:anim>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h+1"/>
                                          </p:val>
                                        </p:tav>
                                        <p:tav tm="100000">
                                          <p:val>
                                            <p:strVal val="#ppt_y"/>
                                          </p:val>
                                        </p:tav>
                                      </p:tavLst>
                                    </p:anim>
                                    <p:animEffect transition="in" filter="fade">
                                      <p:cBhvr>
                                        <p:cTn id="42" dur="1000"/>
                                        <p:tgtEl>
                                          <p:spTgt spid="8"/>
                                        </p:tgtEl>
                                      </p:cBhvr>
                                    </p:animEffect>
                                  </p:childTnLst>
                                </p:cTn>
                              </p:par>
                            </p:childTnLst>
                          </p:cTn>
                        </p:par>
                        <p:par>
                          <p:cTn id="43" fill="hold" nodeType="afterGroup">
                            <p:stCondLst>
                              <p:cond delay="4000"/>
                            </p:stCondLst>
                            <p:childTnLst>
                              <p:par>
                                <p:cTn id="44" presetID="58" presetClass="entr" presetSubtype="0" accel="10000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strVal val="#ppt_w*2.5"/>
                                          </p:val>
                                        </p:tav>
                                        <p:tav tm="100000">
                                          <p:val>
                                            <p:strVal val="#ppt_w"/>
                                          </p:val>
                                        </p:tav>
                                      </p:tavLst>
                                    </p:anim>
                                    <p:anim calcmode="lin" valueType="num">
                                      <p:cBhvr>
                                        <p:cTn id="47" dur="1000" fill="hold"/>
                                        <p:tgtEl>
                                          <p:spTgt spid="9"/>
                                        </p:tgtEl>
                                        <p:attrNameLst>
                                          <p:attrName>ppt_h</p:attrName>
                                        </p:attrNameLst>
                                      </p:cBhvr>
                                      <p:tavLst>
                                        <p:tav tm="0">
                                          <p:val>
                                            <p:strVal val="#ppt_h*0.01"/>
                                          </p:val>
                                        </p:tav>
                                        <p:tav tm="100000">
                                          <p:val>
                                            <p:strVal val="#ppt_h"/>
                                          </p:val>
                                        </p:tav>
                                      </p:tavLst>
                                    </p:anim>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h+1"/>
                                          </p:val>
                                        </p:tav>
                                        <p:tav tm="100000">
                                          <p:val>
                                            <p:strVal val="#ppt_y"/>
                                          </p:val>
                                        </p:tav>
                                      </p:tavLst>
                                    </p:anim>
                                    <p:animEffect transition="in" filter="fade">
                                      <p:cBhvr>
                                        <p:cTn id="50" dur="1000"/>
                                        <p:tgtEl>
                                          <p:spTgt spid="9"/>
                                        </p:tgtEl>
                                      </p:cBhvr>
                                    </p:animEffect>
                                  </p:childTnLst>
                                </p:cTn>
                              </p:par>
                            </p:childTnLst>
                          </p:cTn>
                        </p:par>
                        <p:par>
                          <p:cTn id="51" fill="hold" nodeType="afterGroup">
                            <p:stCondLst>
                              <p:cond delay="5000"/>
                            </p:stCondLst>
                            <p:childTnLst>
                              <p:par>
                                <p:cTn id="52" presetID="58" presetClass="entr" presetSubtype="0" accel="100000"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000" fill="hold"/>
                                        <p:tgtEl>
                                          <p:spTgt spid="10"/>
                                        </p:tgtEl>
                                        <p:attrNameLst>
                                          <p:attrName>ppt_w</p:attrName>
                                        </p:attrNameLst>
                                      </p:cBhvr>
                                      <p:tavLst>
                                        <p:tav tm="0">
                                          <p:val>
                                            <p:strVal val="#ppt_w*2.5"/>
                                          </p:val>
                                        </p:tav>
                                        <p:tav tm="100000">
                                          <p:val>
                                            <p:strVal val="#ppt_w"/>
                                          </p:val>
                                        </p:tav>
                                      </p:tavLst>
                                    </p:anim>
                                    <p:anim calcmode="lin" valueType="num">
                                      <p:cBhvr>
                                        <p:cTn id="55" dur="1000" fill="hold"/>
                                        <p:tgtEl>
                                          <p:spTgt spid="10"/>
                                        </p:tgtEl>
                                        <p:attrNameLst>
                                          <p:attrName>ppt_h</p:attrName>
                                        </p:attrNameLst>
                                      </p:cBhvr>
                                      <p:tavLst>
                                        <p:tav tm="0">
                                          <p:val>
                                            <p:strVal val="#ppt_h*0.01"/>
                                          </p:val>
                                        </p:tav>
                                        <p:tav tm="100000">
                                          <p:val>
                                            <p:strVal val="#ppt_h"/>
                                          </p:val>
                                        </p:tav>
                                      </p:tavLst>
                                    </p:anim>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h+1"/>
                                          </p:val>
                                        </p:tav>
                                        <p:tav tm="100000">
                                          <p:val>
                                            <p:strVal val="#ppt_y"/>
                                          </p:val>
                                        </p:tav>
                                      </p:tavLst>
                                    </p:anim>
                                    <p:animEffect transition="in" filter="fade">
                                      <p:cBhvr>
                                        <p:cTn id="58" dur="1000"/>
                                        <p:tgtEl>
                                          <p:spTgt spid="10"/>
                                        </p:tgtEl>
                                      </p:cBhvr>
                                    </p:animEffect>
                                  </p:childTnLst>
                                </p:cTn>
                              </p:par>
                            </p:childTnLst>
                          </p:cTn>
                        </p:par>
                        <p:par>
                          <p:cTn id="59" fill="hold" nodeType="afterGroup">
                            <p:stCondLst>
                              <p:cond delay="6000"/>
                            </p:stCondLst>
                            <p:childTnLst>
                              <p:par>
                                <p:cTn id="60" presetID="58" presetClass="entr" presetSubtype="0" accel="100000"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1000" fill="hold"/>
                                        <p:tgtEl>
                                          <p:spTgt spid="11"/>
                                        </p:tgtEl>
                                        <p:attrNameLst>
                                          <p:attrName>ppt_w</p:attrName>
                                        </p:attrNameLst>
                                      </p:cBhvr>
                                      <p:tavLst>
                                        <p:tav tm="0">
                                          <p:val>
                                            <p:strVal val="#ppt_w*2.5"/>
                                          </p:val>
                                        </p:tav>
                                        <p:tav tm="100000">
                                          <p:val>
                                            <p:strVal val="#ppt_w"/>
                                          </p:val>
                                        </p:tav>
                                      </p:tavLst>
                                    </p:anim>
                                    <p:anim calcmode="lin" valueType="num">
                                      <p:cBhvr>
                                        <p:cTn id="63" dur="1000" fill="hold"/>
                                        <p:tgtEl>
                                          <p:spTgt spid="11"/>
                                        </p:tgtEl>
                                        <p:attrNameLst>
                                          <p:attrName>ppt_h</p:attrName>
                                        </p:attrNameLst>
                                      </p:cBhvr>
                                      <p:tavLst>
                                        <p:tav tm="0">
                                          <p:val>
                                            <p:strVal val="#ppt_h*0.01"/>
                                          </p:val>
                                        </p:tav>
                                        <p:tav tm="100000">
                                          <p:val>
                                            <p:strVal val="#ppt_h"/>
                                          </p:val>
                                        </p:tav>
                                      </p:tavLst>
                                    </p:anim>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h+1"/>
                                          </p:val>
                                        </p:tav>
                                        <p:tav tm="100000">
                                          <p:val>
                                            <p:strVal val="#ppt_y"/>
                                          </p:val>
                                        </p:tav>
                                      </p:tavLst>
                                    </p:anim>
                                    <p:animEffect transition="in" filter="fade">
                                      <p:cBhvr>
                                        <p:cTn id="66" dur="1000"/>
                                        <p:tgtEl>
                                          <p:spTgt spid="11"/>
                                        </p:tgtEl>
                                      </p:cBhvr>
                                    </p:animEffect>
                                  </p:childTnLst>
                                </p:cTn>
                              </p:par>
                            </p:childTnLst>
                          </p:cTn>
                        </p:par>
                        <p:par>
                          <p:cTn id="67" fill="hold" nodeType="afterGroup">
                            <p:stCondLst>
                              <p:cond delay="7000"/>
                            </p:stCondLst>
                            <p:childTnLst>
                              <p:par>
                                <p:cTn id="68" presetID="58" presetClass="entr" presetSubtype="0" accel="100000"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1000" fill="hold"/>
                                        <p:tgtEl>
                                          <p:spTgt spid="12"/>
                                        </p:tgtEl>
                                        <p:attrNameLst>
                                          <p:attrName>ppt_w</p:attrName>
                                        </p:attrNameLst>
                                      </p:cBhvr>
                                      <p:tavLst>
                                        <p:tav tm="0">
                                          <p:val>
                                            <p:strVal val="#ppt_w*2.5"/>
                                          </p:val>
                                        </p:tav>
                                        <p:tav tm="100000">
                                          <p:val>
                                            <p:strVal val="#ppt_w"/>
                                          </p:val>
                                        </p:tav>
                                      </p:tavLst>
                                    </p:anim>
                                    <p:anim calcmode="lin" valueType="num">
                                      <p:cBhvr>
                                        <p:cTn id="71" dur="1000" fill="hold"/>
                                        <p:tgtEl>
                                          <p:spTgt spid="12"/>
                                        </p:tgtEl>
                                        <p:attrNameLst>
                                          <p:attrName>ppt_h</p:attrName>
                                        </p:attrNameLst>
                                      </p:cBhvr>
                                      <p:tavLst>
                                        <p:tav tm="0">
                                          <p:val>
                                            <p:strVal val="#ppt_h*0.01"/>
                                          </p:val>
                                        </p:tav>
                                        <p:tav tm="100000">
                                          <p:val>
                                            <p:strVal val="#ppt_h"/>
                                          </p:val>
                                        </p:tav>
                                      </p:tavLst>
                                    </p:anim>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h+1"/>
                                          </p:val>
                                        </p:tav>
                                        <p:tav tm="100000">
                                          <p:val>
                                            <p:strVal val="#ppt_y"/>
                                          </p:val>
                                        </p:tav>
                                      </p:tavLst>
                                    </p:anim>
                                    <p:animEffect transition="in" filter="fade">
                                      <p:cBhvr>
                                        <p:cTn id="7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4"/>
          <p:cNvGrpSpPr>
            <a:grpSpLocks/>
          </p:cNvGrpSpPr>
          <p:nvPr/>
        </p:nvGrpSpPr>
        <p:grpSpPr bwMode="auto">
          <a:xfrm>
            <a:off x="0" y="0"/>
            <a:ext cx="9144000" cy="6858000"/>
            <a:chOff x="0" y="0"/>
            <a:chExt cx="9144000" cy="6858000"/>
          </a:xfrm>
        </p:grpSpPr>
        <p:sp>
          <p:nvSpPr>
            <p:cNvPr id="64519" name="Rectangle 5"/>
            <p:cNvSpPr>
              <a:spLocks noChangeArrowheads="1"/>
            </p:cNvSpPr>
            <p:nvPr/>
          </p:nvSpPr>
          <p:spPr bwMode="auto">
            <a:xfrm>
              <a:off x="0" y="0"/>
              <a:ext cx="9144000" cy="6858000"/>
            </a:xfrm>
            <a:prstGeom prst="rect">
              <a:avLst/>
            </a:prstGeom>
            <a:solidFill>
              <a:srgbClr val="FFFFFF"/>
            </a:solidFill>
            <a:ln w="9525" algn="ctr">
              <a:solidFill>
                <a:srgbClr val="000000"/>
              </a:solidFill>
              <a:round/>
              <a:headEnd/>
              <a:tailEnd/>
            </a:ln>
          </p:spPr>
          <p:txBody>
            <a:bodyPr/>
            <a:lstStyle>
              <a:lvl1pPr marL="609600" indent="-609600">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lgn="r" eaLnBrk="1" hangingPunct="1">
                <a:lnSpc>
                  <a:spcPct val="90000"/>
                </a:lnSpc>
                <a:spcBef>
                  <a:spcPct val="20000"/>
                </a:spcBef>
                <a:buClrTx/>
                <a:buSzTx/>
                <a:buFont typeface="Helvetica" panose="020B0604020202020204" pitchFamily="34" charset="0"/>
                <a:buNone/>
              </a:pPr>
              <a:endParaRPr lang="en-US" altLang="en-US" sz="3200" baseline="-25000">
                <a:solidFill>
                  <a:srgbClr val="404040"/>
                </a:solidFill>
                <a:latin typeface="Helvetica" panose="020B0604020202020204" pitchFamily="34" charset="0"/>
                <a:ea typeface="ヒラギノ角ゴ Pro W3"/>
                <a:cs typeface="ヒラギノ角ゴ Pro W3"/>
              </a:endParaRPr>
            </a:p>
          </p:txBody>
        </p:sp>
        <p:sp>
          <p:nvSpPr>
            <p:cNvPr id="7" name="Rectangle 6"/>
            <p:cNvSpPr/>
            <p:nvPr/>
          </p:nvSpPr>
          <p:spPr>
            <a:xfrm rot="16200000">
              <a:off x="-3276600" y="3276600"/>
              <a:ext cx="6858000" cy="304800"/>
            </a:xfrm>
            <a:prstGeom prst="rect">
              <a:avLst/>
            </a:prstGeom>
            <a:solidFill>
              <a:srgbClr val="00519C"/>
            </a:solidFill>
            <a:ln>
              <a:solidFill>
                <a:srgbClr val="FFC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8" name="Rectangle 7"/>
            <p:cNvSpPr/>
            <p:nvPr/>
          </p:nvSpPr>
          <p:spPr>
            <a:xfrm rot="5400000">
              <a:off x="5562600" y="3276600"/>
              <a:ext cx="6858000" cy="304800"/>
            </a:xfrm>
            <a:prstGeom prst="rect">
              <a:avLst/>
            </a:prstGeom>
            <a:solidFill>
              <a:srgbClr val="00519C"/>
            </a:solidFill>
            <a:ln>
              <a:solidFill>
                <a:srgbClr val="FFC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9" name="Rectangle 8"/>
            <p:cNvSpPr/>
            <p:nvPr/>
          </p:nvSpPr>
          <p:spPr>
            <a:xfrm>
              <a:off x="0" y="0"/>
              <a:ext cx="9144000" cy="304800"/>
            </a:xfrm>
            <a:prstGeom prst="rect">
              <a:avLst/>
            </a:prstGeom>
            <a:solidFill>
              <a:srgbClr val="00519C"/>
            </a:solidFill>
            <a:ln>
              <a:solidFill>
                <a:srgbClr val="FFCF00"/>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0" name="Rectangle 9"/>
            <p:cNvSpPr/>
            <p:nvPr/>
          </p:nvSpPr>
          <p:spPr>
            <a:xfrm rot="10800000">
              <a:off x="0" y="6553200"/>
              <a:ext cx="9144000" cy="304800"/>
            </a:xfrm>
            <a:prstGeom prst="rect">
              <a:avLst/>
            </a:prstGeom>
            <a:solidFill>
              <a:srgbClr val="00519C"/>
            </a:solidFill>
            <a:ln>
              <a:solidFill>
                <a:srgbClr val="FFCF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grpSp>
      <p:sp>
        <p:nvSpPr>
          <p:cNvPr id="3" name="Title 2"/>
          <p:cNvSpPr>
            <a:spLocks noGrp="1"/>
          </p:cNvSpPr>
          <p:nvPr>
            <p:ph type="title"/>
          </p:nvPr>
        </p:nvSpPr>
        <p:spPr>
          <a:xfrm>
            <a:off x="457200" y="381000"/>
            <a:ext cx="8229600" cy="1143000"/>
          </a:xfrm>
        </p:spPr>
        <p:txBody>
          <a:bodyPr/>
          <a:lstStyle/>
          <a:p>
            <a:pPr algn="ctr" eaLnBrk="1" fontAlgn="auto" hangingPunct="1">
              <a:spcAft>
                <a:spcPts val="0"/>
              </a:spcAft>
              <a:defRPr/>
            </a:pPr>
            <a:r>
              <a:rPr lang="en-US" sz="3600" b="1" dirty="0">
                <a:latin typeface="+mn-lt"/>
                <a:ea typeface="Batang" pitchFamily="18" charset="-127"/>
              </a:rPr>
              <a:t>"MyLCI" Preview</a:t>
            </a:r>
          </a:p>
        </p:txBody>
      </p:sp>
      <p:pic>
        <p:nvPicPr>
          <p:cNvPr id="645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30956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4572000" y="1979613"/>
            <a:ext cx="41148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 typeface="Arial" panose="020B0604020202020204" pitchFamily="34" charset="0"/>
              <a:buChar char="•"/>
            </a:pPr>
            <a:r>
              <a:rPr lang="en-US" altLang="en-US" sz="2000"/>
              <a:t> Training Site</a:t>
            </a:r>
          </a:p>
          <a:p>
            <a:pPr eaLnBrk="1" hangingPunct="1">
              <a:spcBef>
                <a:spcPct val="0"/>
              </a:spcBef>
              <a:buClrTx/>
              <a:buSzTx/>
              <a:buFont typeface="Arial" panose="020B0604020202020204" pitchFamily="34" charset="0"/>
              <a:buChar char="•"/>
            </a:pPr>
            <a:endParaRPr lang="en-US" altLang="en-US" sz="800"/>
          </a:p>
          <a:p>
            <a:pPr eaLnBrk="1" hangingPunct="1">
              <a:spcBef>
                <a:spcPct val="0"/>
              </a:spcBef>
              <a:buClrTx/>
              <a:buSzTx/>
              <a:buFont typeface="Arial" panose="020B0604020202020204" pitchFamily="34" charset="0"/>
              <a:buChar char="•"/>
            </a:pPr>
            <a:r>
              <a:rPr lang="en-US" altLang="en-US" sz="2000"/>
              <a:t> “MyLCI” Access and Login</a:t>
            </a:r>
          </a:p>
          <a:p>
            <a:pPr eaLnBrk="1" hangingPunct="1">
              <a:spcBef>
                <a:spcPct val="0"/>
              </a:spcBef>
              <a:buClrTx/>
              <a:buSzTx/>
              <a:buFont typeface="Arial" panose="020B0604020202020204" pitchFamily="34" charset="0"/>
              <a:buChar char="•"/>
            </a:pPr>
            <a:endParaRPr lang="en-US" altLang="en-US" sz="800"/>
          </a:p>
          <a:p>
            <a:pPr eaLnBrk="1" hangingPunct="1">
              <a:spcBef>
                <a:spcPct val="0"/>
              </a:spcBef>
              <a:buClrTx/>
              <a:buSzTx/>
              <a:buFont typeface="Arial" panose="020B0604020202020204" pitchFamily="34" charset="0"/>
              <a:buChar char="•"/>
            </a:pPr>
            <a:r>
              <a:rPr lang="en-US" altLang="en-US" sz="2000"/>
              <a:t> Site Overview</a:t>
            </a:r>
          </a:p>
          <a:p>
            <a:pPr eaLnBrk="1" hangingPunct="1">
              <a:spcBef>
                <a:spcPct val="0"/>
              </a:spcBef>
              <a:buClrTx/>
              <a:buSzTx/>
              <a:buFont typeface="Arial" panose="020B0604020202020204" pitchFamily="34" charset="0"/>
              <a:buChar char="•"/>
            </a:pPr>
            <a:endParaRPr lang="en-US" altLang="en-US" sz="800"/>
          </a:p>
          <a:p>
            <a:pPr eaLnBrk="1" hangingPunct="1">
              <a:spcBef>
                <a:spcPct val="0"/>
              </a:spcBef>
              <a:buClrTx/>
              <a:buSzTx/>
              <a:buFont typeface="Arial" panose="020B0604020202020204" pitchFamily="34" charset="0"/>
              <a:buChar char="•"/>
            </a:pPr>
            <a:r>
              <a:rPr lang="en-US" altLang="en-US" sz="2000"/>
              <a:t> Viewing Members</a:t>
            </a:r>
          </a:p>
          <a:p>
            <a:pPr eaLnBrk="1" hangingPunct="1">
              <a:spcBef>
                <a:spcPct val="0"/>
              </a:spcBef>
              <a:buClrTx/>
              <a:buSzTx/>
              <a:buFontTx/>
              <a:buNone/>
            </a:pPr>
            <a:endParaRPr lang="en-US" altLang="en-US" sz="800"/>
          </a:p>
          <a:p>
            <a:pPr eaLnBrk="1" hangingPunct="1">
              <a:spcBef>
                <a:spcPct val="0"/>
              </a:spcBef>
              <a:buClrTx/>
              <a:buSzTx/>
              <a:buFont typeface="Arial" panose="020B0604020202020204" pitchFamily="34" charset="0"/>
              <a:buChar char="•"/>
            </a:pPr>
            <a:r>
              <a:rPr lang="en-US" altLang="en-US" sz="2000"/>
              <a:t> Club Statements</a:t>
            </a:r>
          </a:p>
          <a:p>
            <a:pPr lvl="1" eaLnBrk="1" hangingPunct="1">
              <a:spcBef>
                <a:spcPct val="0"/>
              </a:spcBef>
              <a:buClrTx/>
              <a:buSzTx/>
              <a:buFont typeface="Arial" panose="020B0604020202020204" pitchFamily="34" charset="0"/>
              <a:buChar char="•"/>
            </a:pPr>
            <a:r>
              <a:rPr lang="en-US" altLang="en-US"/>
              <a:t>Opt-out of receiving paper statements</a:t>
            </a:r>
          </a:p>
          <a:p>
            <a:pPr lvl="1" eaLnBrk="1" hangingPunct="1">
              <a:spcBef>
                <a:spcPct val="0"/>
              </a:spcBef>
              <a:buClrTx/>
              <a:buSzTx/>
              <a:buFont typeface="Arial" panose="020B0604020202020204" pitchFamily="34" charset="0"/>
              <a:buChar char="•"/>
            </a:pPr>
            <a:r>
              <a:rPr lang="en-US" altLang="en-US"/>
              <a:t> Make Payments</a:t>
            </a:r>
          </a:p>
          <a:p>
            <a:pPr eaLnBrk="1" hangingPunct="1">
              <a:spcBef>
                <a:spcPct val="0"/>
              </a:spcBef>
              <a:buClrTx/>
              <a:buSzTx/>
              <a:buFont typeface="Arial" panose="020B0604020202020204" pitchFamily="34" charset="0"/>
              <a:buChar char="•"/>
            </a:pPr>
            <a:endParaRPr lang="en-US" altLang="en-US" sz="800"/>
          </a:p>
          <a:p>
            <a:pPr eaLnBrk="1" hangingPunct="1">
              <a:spcBef>
                <a:spcPct val="0"/>
              </a:spcBef>
              <a:buClrTx/>
              <a:buSzTx/>
              <a:buFont typeface="Arial" panose="020B0604020202020204" pitchFamily="34" charset="0"/>
              <a:buChar char="•"/>
            </a:pPr>
            <a:r>
              <a:rPr lang="en-US" altLang="en-US" sz="2000"/>
              <a:t> Reports </a:t>
            </a:r>
          </a:p>
        </p:txBody>
      </p:sp>
      <p:sp>
        <p:nvSpPr>
          <p:cNvPr id="64518"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8B11C427-BD4B-4258-AC20-B5CE939A11D2}" type="slidenum">
              <a:rPr lang="en-US" altLang="en-US" sz="1600" smtClean="0">
                <a:latin typeface="Trebuchet MS" panose="020B0603020202020204" pitchFamily="34" charset="0"/>
              </a:rPr>
              <a:pPr>
                <a:spcBef>
                  <a:spcPct val="0"/>
                </a:spcBef>
                <a:buClrTx/>
                <a:buSzTx/>
                <a:buFontTx/>
                <a:buNone/>
              </a:pPr>
              <a:t>29</a:t>
            </a:fld>
            <a:endParaRPr lang="en-US" altLang="en-US" sz="1600">
              <a:latin typeface="Trebuchet MS" panose="020B06030202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1">
                                            <p:txEl>
                                              <p:pRg st="12" end="1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01675"/>
            <a:ext cx="7772400"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 y="301625"/>
            <a:ext cx="8804275" cy="5961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66564" name="Group 14"/>
          <p:cNvGrpSpPr>
            <a:grpSpLocks/>
          </p:cNvGrpSpPr>
          <p:nvPr/>
        </p:nvGrpSpPr>
        <p:grpSpPr bwMode="auto">
          <a:xfrm>
            <a:off x="-76200" y="0"/>
            <a:ext cx="9236075" cy="6810375"/>
            <a:chOff x="251499" y="-348523"/>
            <a:chExt cx="8727274" cy="6503945"/>
          </a:xfrm>
        </p:grpSpPr>
        <p:sp>
          <p:nvSpPr>
            <p:cNvPr id="10" name="Rounded Rectangle 9"/>
            <p:cNvSpPr/>
            <p:nvPr/>
          </p:nvSpPr>
          <p:spPr>
            <a:xfrm>
              <a:off x="251499" y="-348523"/>
              <a:ext cx="8727274" cy="6503945"/>
            </a:xfrm>
            <a:prstGeom prst="roundRect">
              <a:avLst>
                <a:gd name="adj" fmla="val 4902"/>
              </a:avLst>
            </a:prstGeom>
            <a:gradFill flip="none" rotWithShape="1">
              <a:gsLst>
                <a:gs pos="0">
                  <a:schemeClr val="bg1">
                    <a:lumMod val="65000"/>
                  </a:schemeClr>
                </a:gs>
                <a:gs pos="100000">
                  <a:schemeClr val="tx1">
                    <a:lumMod val="95000"/>
                    <a:lumOff val="5000"/>
                  </a:schemeClr>
                </a:gs>
              </a:gsLst>
              <a:lin ang="2700000" scaled="1"/>
              <a:tileRect/>
            </a:gradFill>
            <a:ln w="57150">
              <a:gradFill flip="none" rotWithShape="1">
                <a:gsLst>
                  <a:gs pos="0">
                    <a:schemeClr val="tx1">
                      <a:lumMod val="50000"/>
                      <a:lumOff val="50000"/>
                    </a:schemeClr>
                  </a:gs>
                  <a:gs pos="100000">
                    <a:schemeClr val="tx1">
                      <a:lumMod val="85000"/>
                      <a:lumOff val="1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1" name="Rounded Rectangle 10"/>
            <p:cNvSpPr/>
            <p:nvPr/>
          </p:nvSpPr>
          <p:spPr>
            <a:xfrm>
              <a:off x="907986" y="-40468"/>
              <a:ext cx="7467600" cy="5715001"/>
            </a:xfrm>
            <a:prstGeom prst="roundRect">
              <a:avLst>
                <a:gd name="adj" fmla="val 4902"/>
              </a:avLst>
            </a:prstGeom>
            <a:blipFill>
              <a:blip r:embed="rId4"/>
              <a:stretch>
                <a:fillRect/>
              </a:stretch>
            </a:blipFill>
            <a:ln w="15875">
              <a:gradFill flip="none" rotWithShape="1">
                <a:gsLst>
                  <a:gs pos="0">
                    <a:schemeClr val="tx1">
                      <a:lumMod val="85000"/>
                      <a:lumOff val="15000"/>
                    </a:schemeClr>
                  </a:gs>
                  <a:gs pos="100000">
                    <a:schemeClr val="tx1">
                      <a:lumMod val="85000"/>
                      <a:lumOff val="15000"/>
                    </a:schemeClr>
                  </a:gs>
                </a:gsLst>
                <a:lin ang="135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sp>
        <p:nvSpPr>
          <p:cNvPr id="4" name="Rectangle 3"/>
          <p:cNvSpPr/>
          <p:nvPr/>
        </p:nvSpPr>
        <p:spPr>
          <a:xfrm>
            <a:off x="1079500" y="812800"/>
            <a:ext cx="6977063" cy="495617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2" name="Picture 11"/>
          <p:cNvPicPr/>
          <p:nvPr/>
        </p:nvPicPr>
        <p:blipFill>
          <a:blip r:embed="rId5"/>
          <a:srcRect/>
          <a:stretch>
            <a:fillRect/>
          </a:stretch>
        </p:blipFill>
        <p:spPr bwMode="auto">
          <a:xfrm>
            <a:off x="957263" y="515938"/>
            <a:ext cx="7226300" cy="5427662"/>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3" name="Rectangle 12"/>
          <p:cNvSpPr/>
          <p:nvPr/>
        </p:nvSpPr>
        <p:spPr>
          <a:xfrm>
            <a:off x="2819400" y="3675063"/>
            <a:ext cx="609600" cy="2286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6568" name="Slide Number Placeholder 8"/>
          <p:cNvSpPr>
            <a:spLocks noGrp="1"/>
          </p:cNvSpPr>
          <p:nvPr>
            <p:ph type="sldNum" sz="quarter" idx="12"/>
          </p:nvPr>
        </p:nvSpPr>
        <p:spPr bwMode="auto">
          <a:xfrm>
            <a:off x="228600" y="533400"/>
            <a:ext cx="762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F2FF7077-0F5C-4F21-836E-07601886056D}" type="slidenum">
              <a:rPr lang="en-US" altLang="en-US" sz="1600" smtClean="0">
                <a:latin typeface="Trebuchet MS" panose="020B0603020202020204" pitchFamily="34" charset="0"/>
              </a:rPr>
              <a:pPr>
                <a:spcBef>
                  <a:spcPct val="0"/>
                </a:spcBef>
                <a:buClrTx/>
                <a:buSzTx/>
                <a:buFontTx/>
                <a:buNone/>
              </a:pPr>
              <a:t>30</a:t>
            </a:fld>
            <a:endParaRPr lang="en-US" altLang="en-US" sz="1600">
              <a:latin typeface="Trebuchet MS" panose="020B0603020202020204" pitchFamily="34" charset="0"/>
            </a:endParaRPr>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622300"/>
            <a:ext cx="7467600" cy="55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79500" y="2133600"/>
            <a:ext cx="3048000" cy="36226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bg1"/>
                </a:solidFill>
              </a:rPr>
              <a:t>Club Treasurer FAQs</a:t>
            </a:r>
          </a:p>
        </p:txBody>
      </p:sp>
      <p:sp>
        <p:nvSpPr>
          <p:cNvPr id="3" name="Content Placeholder 2"/>
          <p:cNvSpPr>
            <a:spLocks noGrp="1"/>
          </p:cNvSpPr>
          <p:nvPr>
            <p:ph idx="1"/>
          </p:nvPr>
        </p:nvSpPr>
        <p:spPr/>
        <p:txBody>
          <a:bodyPr/>
          <a:lstStyle/>
          <a:p>
            <a:pPr eaLnBrk="1" hangingPunct="1"/>
            <a:r>
              <a:rPr lang="en-US" altLang="en-US" dirty="0"/>
              <a:t>Why is it important to establish two bank accounts?</a:t>
            </a:r>
          </a:p>
          <a:p>
            <a:pPr eaLnBrk="1" hangingPunct="1"/>
            <a:endParaRPr lang="en-US" altLang="en-US" dirty="0"/>
          </a:p>
        </p:txBody>
      </p:sp>
      <p:pic>
        <p:nvPicPr>
          <p:cNvPr id="68612" name="Picture 4"/>
          <p:cNvPicPr>
            <a:picLocks noChangeAspect="1" noChangeArrowheads="1"/>
          </p:cNvPicPr>
          <p:nvPr/>
        </p:nvPicPr>
        <p:blipFill>
          <a:blip r:embed="rId3">
            <a:extLst>
              <a:ext uri="{28A0092B-C50C-407E-A947-70E740481C1C}">
                <a14:useLocalDpi xmlns:a14="http://schemas.microsoft.com/office/drawing/2010/main" val="0"/>
              </a:ext>
            </a:extLst>
          </a:blip>
          <a:srcRect t="29167" b="16667"/>
          <a:stretch>
            <a:fillRect/>
          </a:stretch>
        </p:blipFill>
        <p:spPr bwMode="auto">
          <a:xfrm>
            <a:off x="7315200" y="5715000"/>
            <a:ext cx="1828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ED68445F-DA89-44FD-A107-4B7D51CB3B25}" type="slidenum">
              <a:rPr lang="en-US" altLang="en-US" sz="1600" smtClean="0">
                <a:latin typeface="Trebuchet MS" panose="020B0603020202020204" pitchFamily="34" charset="0"/>
              </a:rPr>
              <a:pPr>
                <a:spcBef>
                  <a:spcPct val="0"/>
                </a:spcBef>
                <a:buClrTx/>
                <a:buSzTx/>
                <a:buFontTx/>
                <a:buNone/>
              </a:pPr>
              <a:t>31</a:t>
            </a:fld>
            <a:endParaRPr lang="en-US" altLang="en-US" sz="1600">
              <a:latin typeface="Trebuchet MS" panose="020B06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bg1"/>
                </a:solidFill>
              </a:rPr>
              <a:t>Club Treasurer FAQs</a:t>
            </a:r>
          </a:p>
        </p:txBody>
      </p:sp>
      <p:sp>
        <p:nvSpPr>
          <p:cNvPr id="3" name="Content Placeholder 2"/>
          <p:cNvSpPr>
            <a:spLocks noGrp="1"/>
          </p:cNvSpPr>
          <p:nvPr>
            <p:ph idx="1"/>
          </p:nvPr>
        </p:nvSpPr>
        <p:spPr/>
        <p:txBody>
          <a:bodyPr/>
          <a:lstStyle/>
          <a:p>
            <a:pPr eaLnBrk="1" hangingPunct="1"/>
            <a:r>
              <a:rPr lang="en-US" altLang="en-US" dirty="0"/>
              <a:t>Why is it important to establish two bank accounts?</a:t>
            </a:r>
          </a:p>
          <a:p>
            <a:pPr eaLnBrk="1" hangingPunct="1"/>
            <a:r>
              <a:rPr lang="en-US" altLang="en-US" dirty="0"/>
              <a:t>Are there any exceptions to regular billing amounts?</a:t>
            </a:r>
          </a:p>
          <a:p>
            <a:pPr eaLnBrk="1" hangingPunct="1"/>
            <a:endParaRPr lang="en-US" altLang="en-US" dirty="0"/>
          </a:p>
        </p:txBody>
      </p:sp>
      <p:pic>
        <p:nvPicPr>
          <p:cNvPr id="68612" name="Picture 4"/>
          <p:cNvPicPr>
            <a:picLocks noChangeAspect="1" noChangeArrowheads="1"/>
          </p:cNvPicPr>
          <p:nvPr/>
        </p:nvPicPr>
        <p:blipFill>
          <a:blip r:embed="rId3">
            <a:extLst>
              <a:ext uri="{28A0092B-C50C-407E-A947-70E740481C1C}">
                <a14:useLocalDpi xmlns:a14="http://schemas.microsoft.com/office/drawing/2010/main" val="0"/>
              </a:ext>
            </a:extLst>
          </a:blip>
          <a:srcRect t="29167" b="16667"/>
          <a:stretch>
            <a:fillRect/>
          </a:stretch>
        </p:blipFill>
        <p:spPr bwMode="auto">
          <a:xfrm>
            <a:off x="7315200" y="5715000"/>
            <a:ext cx="1828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ED68445F-DA89-44FD-A107-4B7D51CB3B25}" type="slidenum">
              <a:rPr lang="en-US" altLang="en-US" sz="1600" smtClean="0">
                <a:latin typeface="Trebuchet MS" panose="020B0603020202020204" pitchFamily="34" charset="0"/>
              </a:rPr>
              <a:pPr>
                <a:spcBef>
                  <a:spcPct val="0"/>
                </a:spcBef>
                <a:buClrTx/>
                <a:buSzTx/>
                <a:buFontTx/>
                <a:buNone/>
              </a:pPr>
              <a:t>32</a:t>
            </a:fld>
            <a:endParaRPr lang="en-US" altLang="en-US" sz="1600">
              <a:latin typeface="Trebuchet MS" panose="020B0603020202020204" pitchFamily="34" charset="0"/>
            </a:endParaRPr>
          </a:p>
        </p:txBody>
      </p:sp>
    </p:spTree>
    <p:extLst>
      <p:ext uri="{BB962C8B-B14F-4D97-AF65-F5344CB8AC3E}">
        <p14:creationId xmlns:p14="http://schemas.microsoft.com/office/powerpoint/2010/main" val="141790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bg1"/>
                </a:solidFill>
              </a:rPr>
              <a:t>Club Treasurer FAQs</a:t>
            </a:r>
          </a:p>
        </p:txBody>
      </p:sp>
      <p:sp>
        <p:nvSpPr>
          <p:cNvPr id="3" name="Content Placeholder 2"/>
          <p:cNvSpPr>
            <a:spLocks noGrp="1"/>
          </p:cNvSpPr>
          <p:nvPr>
            <p:ph idx="1"/>
          </p:nvPr>
        </p:nvSpPr>
        <p:spPr/>
        <p:txBody>
          <a:bodyPr/>
          <a:lstStyle/>
          <a:p>
            <a:pPr eaLnBrk="1" hangingPunct="1"/>
            <a:r>
              <a:rPr lang="en-US" altLang="en-US" dirty="0"/>
              <a:t>When is credit issued for semi-annual dues invoices?</a:t>
            </a:r>
          </a:p>
          <a:p>
            <a:pPr marL="0" indent="0" eaLnBrk="1" hangingPunct="1">
              <a:buNone/>
            </a:pPr>
            <a:endParaRPr lang="en-US" altLang="en-US" dirty="0"/>
          </a:p>
        </p:txBody>
      </p:sp>
      <p:pic>
        <p:nvPicPr>
          <p:cNvPr id="70660" name="Picture 4"/>
          <p:cNvPicPr>
            <a:picLocks noChangeAspect="1" noChangeArrowheads="1"/>
          </p:cNvPicPr>
          <p:nvPr/>
        </p:nvPicPr>
        <p:blipFill>
          <a:blip r:embed="rId3">
            <a:extLst>
              <a:ext uri="{28A0092B-C50C-407E-A947-70E740481C1C}">
                <a14:useLocalDpi xmlns:a14="http://schemas.microsoft.com/office/drawing/2010/main" val="0"/>
              </a:ext>
            </a:extLst>
          </a:blip>
          <a:srcRect t="29167" b="16667"/>
          <a:stretch>
            <a:fillRect/>
          </a:stretch>
        </p:blipFill>
        <p:spPr bwMode="auto">
          <a:xfrm>
            <a:off x="7315200" y="5715000"/>
            <a:ext cx="1828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035C2534-427D-40CB-8ABD-FA389E82FC76}" type="slidenum">
              <a:rPr lang="en-US" altLang="en-US" sz="1600" smtClean="0">
                <a:latin typeface="Trebuchet MS" panose="020B0603020202020204" pitchFamily="34" charset="0"/>
              </a:rPr>
              <a:pPr>
                <a:spcBef>
                  <a:spcPct val="0"/>
                </a:spcBef>
                <a:buClrTx/>
                <a:buSzTx/>
                <a:buFontTx/>
                <a:buNone/>
              </a:pPr>
              <a:t>33</a:t>
            </a:fld>
            <a:endParaRPr lang="en-US" altLang="en-US" sz="1600">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bg1"/>
                </a:solidFill>
              </a:rPr>
              <a:t>Club Treasurer FAQs</a:t>
            </a:r>
          </a:p>
        </p:txBody>
      </p:sp>
      <p:sp>
        <p:nvSpPr>
          <p:cNvPr id="3" name="Content Placeholder 2"/>
          <p:cNvSpPr>
            <a:spLocks noGrp="1"/>
          </p:cNvSpPr>
          <p:nvPr>
            <p:ph idx="1"/>
          </p:nvPr>
        </p:nvSpPr>
        <p:spPr/>
        <p:txBody>
          <a:bodyPr/>
          <a:lstStyle/>
          <a:p>
            <a:pPr eaLnBrk="1" hangingPunct="1"/>
            <a:r>
              <a:rPr lang="en-US" altLang="en-US" dirty="0"/>
              <a:t>When is credit issued for semi-annual dues invoices?</a:t>
            </a:r>
          </a:p>
          <a:p>
            <a:pPr eaLnBrk="1" hangingPunct="1"/>
            <a:r>
              <a:rPr lang="en-US" altLang="en-US" dirty="0"/>
              <a:t>What is an annual audit and why is it important?</a:t>
            </a:r>
          </a:p>
          <a:p>
            <a:pPr marL="0" indent="0" eaLnBrk="1" hangingPunct="1">
              <a:buNone/>
            </a:pPr>
            <a:endParaRPr lang="en-US" altLang="en-US" dirty="0"/>
          </a:p>
        </p:txBody>
      </p:sp>
      <p:pic>
        <p:nvPicPr>
          <p:cNvPr id="70660" name="Picture 4"/>
          <p:cNvPicPr>
            <a:picLocks noChangeAspect="1" noChangeArrowheads="1"/>
          </p:cNvPicPr>
          <p:nvPr/>
        </p:nvPicPr>
        <p:blipFill>
          <a:blip r:embed="rId3">
            <a:extLst>
              <a:ext uri="{28A0092B-C50C-407E-A947-70E740481C1C}">
                <a14:useLocalDpi xmlns:a14="http://schemas.microsoft.com/office/drawing/2010/main" val="0"/>
              </a:ext>
            </a:extLst>
          </a:blip>
          <a:srcRect t="29167" b="16667"/>
          <a:stretch>
            <a:fillRect/>
          </a:stretch>
        </p:blipFill>
        <p:spPr bwMode="auto">
          <a:xfrm>
            <a:off x="7315200" y="5715000"/>
            <a:ext cx="1828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035C2534-427D-40CB-8ABD-FA389E82FC76}" type="slidenum">
              <a:rPr lang="en-US" altLang="en-US" sz="1600" smtClean="0">
                <a:latin typeface="Trebuchet MS" panose="020B0603020202020204" pitchFamily="34" charset="0"/>
              </a:rPr>
              <a:pPr>
                <a:spcBef>
                  <a:spcPct val="0"/>
                </a:spcBef>
                <a:buClrTx/>
                <a:buSzTx/>
                <a:buFontTx/>
                <a:buNone/>
              </a:pPr>
              <a:t>34</a:t>
            </a:fld>
            <a:endParaRPr lang="en-US" altLang="en-US" sz="1600">
              <a:latin typeface="Trebuchet MS" panose="020B0603020202020204" pitchFamily="34" charset="0"/>
            </a:endParaRPr>
          </a:p>
        </p:txBody>
      </p:sp>
    </p:spTree>
    <p:extLst>
      <p:ext uri="{BB962C8B-B14F-4D97-AF65-F5344CB8AC3E}">
        <p14:creationId xmlns:p14="http://schemas.microsoft.com/office/powerpoint/2010/main" val="214049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bg1"/>
                </a:solidFill>
              </a:rPr>
              <a:t>Club Treasurer FAQs</a:t>
            </a:r>
          </a:p>
        </p:txBody>
      </p:sp>
      <p:sp>
        <p:nvSpPr>
          <p:cNvPr id="3" name="Content Placeholder 2"/>
          <p:cNvSpPr>
            <a:spLocks noGrp="1"/>
          </p:cNvSpPr>
          <p:nvPr>
            <p:ph idx="1"/>
          </p:nvPr>
        </p:nvSpPr>
        <p:spPr/>
        <p:txBody>
          <a:bodyPr/>
          <a:lstStyle/>
          <a:p>
            <a:pPr eaLnBrk="1" hangingPunct="1"/>
            <a:r>
              <a:rPr lang="en-US" altLang="en-US" dirty="0"/>
              <a:t>When is credit issued for semi-annual dues invoices?</a:t>
            </a:r>
          </a:p>
          <a:p>
            <a:pPr eaLnBrk="1" hangingPunct="1"/>
            <a:r>
              <a:rPr lang="en-US" altLang="en-US" dirty="0"/>
              <a:t>What is an annual audit and why is it important?</a:t>
            </a:r>
          </a:p>
          <a:p>
            <a:pPr eaLnBrk="1" hangingPunct="1"/>
            <a:r>
              <a:rPr lang="en-US" altLang="en-US" dirty="0"/>
              <a:t>How can I ensure my club remains in active status?</a:t>
            </a:r>
          </a:p>
          <a:p>
            <a:pPr eaLnBrk="1" hangingPunct="1"/>
            <a:endParaRPr lang="en-US" altLang="en-US" dirty="0"/>
          </a:p>
        </p:txBody>
      </p:sp>
      <p:pic>
        <p:nvPicPr>
          <p:cNvPr id="70660" name="Picture 4"/>
          <p:cNvPicPr>
            <a:picLocks noChangeAspect="1" noChangeArrowheads="1"/>
          </p:cNvPicPr>
          <p:nvPr/>
        </p:nvPicPr>
        <p:blipFill>
          <a:blip r:embed="rId3">
            <a:extLst>
              <a:ext uri="{28A0092B-C50C-407E-A947-70E740481C1C}">
                <a14:useLocalDpi xmlns:a14="http://schemas.microsoft.com/office/drawing/2010/main" val="0"/>
              </a:ext>
            </a:extLst>
          </a:blip>
          <a:srcRect t="29167" b="16667"/>
          <a:stretch>
            <a:fillRect/>
          </a:stretch>
        </p:blipFill>
        <p:spPr bwMode="auto">
          <a:xfrm>
            <a:off x="7315200" y="5715000"/>
            <a:ext cx="1828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035C2534-427D-40CB-8ABD-FA389E82FC76}" type="slidenum">
              <a:rPr lang="en-US" altLang="en-US" sz="1600" smtClean="0">
                <a:latin typeface="Trebuchet MS" panose="020B0603020202020204" pitchFamily="34" charset="0"/>
              </a:rPr>
              <a:pPr>
                <a:spcBef>
                  <a:spcPct val="0"/>
                </a:spcBef>
                <a:buClrTx/>
                <a:buSzTx/>
                <a:buFontTx/>
                <a:buNone/>
              </a:pPr>
              <a:t>35</a:t>
            </a:fld>
            <a:endParaRPr lang="en-US" altLang="en-US" sz="1600">
              <a:latin typeface="Trebuchet MS" panose="020B0603020202020204" pitchFamily="34" charset="0"/>
            </a:endParaRPr>
          </a:p>
        </p:txBody>
      </p:sp>
    </p:spTree>
    <p:extLst>
      <p:ext uri="{BB962C8B-B14F-4D97-AF65-F5344CB8AC3E}">
        <p14:creationId xmlns:p14="http://schemas.microsoft.com/office/powerpoint/2010/main" val="249486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l="49524" t="29899" r="17143" b="8687"/>
          <a:stretch>
            <a:fillRect/>
          </a:stretch>
        </p:blipFill>
        <p:spPr bwMode="auto">
          <a:xfrm>
            <a:off x="2514600" y="304800"/>
            <a:ext cx="6096000" cy="6096000"/>
          </a:xfrm>
          <a:prstGeom prst="rect">
            <a:avLst/>
          </a:prstGeom>
          <a:ln>
            <a:noFill/>
          </a:ln>
          <a:effectLst>
            <a:outerShdw blurRad="190500" algn="tl" rotWithShape="0">
              <a:srgbClr val="000000">
                <a:alpha val="70000"/>
              </a:srgbClr>
            </a:outerShdw>
          </a:effectLst>
        </p:spPr>
      </p:pic>
      <p:sp>
        <p:nvSpPr>
          <p:cNvPr id="53251" name="TextBox 4"/>
          <p:cNvSpPr txBox="1">
            <a:spLocks noChangeArrowheads="1"/>
          </p:cNvSpPr>
          <p:nvPr/>
        </p:nvSpPr>
        <p:spPr bwMode="auto">
          <a:xfrm>
            <a:off x="2667000" y="984250"/>
            <a:ext cx="533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sz="3600" b="1" dirty="0">
                <a:latin typeface="+mn-lt"/>
                <a:ea typeface="Batang" pitchFamily="18" charset="-127"/>
              </a:rPr>
              <a:t>Agenda</a:t>
            </a:r>
          </a:p>
        </p:txBody>
      </p:sp>
      <p:sp>
        <p:nvSpPr>
          <p:cNvPr id="53252" name="TextBox 5"/>
          <p:cNvSpPr txBox="1">
            <a:spLocks noChangeArrowheads="1"/>
          </p:cNvSpPr>
          <p:nvPr/>
        </p:nvSpPr>
        <p:spPr bwMode="auto">
          <a:xfrm>
            <a:off x="2667000" y="1905000"/>
            <a:ext cx="57150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 typeface="Arial" pitchFamily="34" charset="0"/>
              <a:buChar char="•"/>
              <a:defRPr/>
            </a:pPr>
            <a:r>
              <a:rPr lang="en-US" sz="2400" dirty="0">
                <a:latin typeface="+mn-lt"/>
                <a:ea typeface="Batang" pitchFamily="18" charset="-127"/>
              </a:rPr>
              <a:t>Review position responsibilities</a:t>
            </a:r>
          </a:p>
          <a:p>
            <a:pPr eaLnBrk="1" hangingPunct="1">
              <a:defRPr/>
            </a:pPr>
            <a:endParaRPr lang="en-US" sz="2400" dirty="0">
              <a:latin typeface="Batang" pitchFamily="18" charset="-127"/>
              <a:ea typeface="Batang" pitchFamily="18" charset="-127"/>
            </a:endParaRPr>
          </a:p>
          <a:p>
            <a:pPr eaLnBrk="1" hangingPunct="1">
              <a:buFont typeface="Arial" pitchFamily="34" charset="0"/>
              <a:buChar char="•"/>
              <a:defRPr/>
            </a:pPr>
            <a:r>
              <a:rPr lang="en-US" sz="2400" dirty="0">
                <a:latin typeface="+mn-lt"/>
                <a:ea typeface="Batang" pitchFamily="18" charset="-127"/>
              </a:rPr>
              <a:t>Identify benefits “MyLCI” provides club treasurers</a:t>
            </a:r>
          </a:p>
          <a:p>
            <a:pPr eaLnBrk="1" hangingPunct="1">
              <a:defRPr/>
            </a:pPr>
            <a:endParaRPr lang="en-US" sz="2400" dirty="0">
              <a:latin typeface="Batang" pitchFamily="18" charset="-127"/>
              <a:ea typeface="Batang" pitchFamily="18" charset="-127"/>
            </a:endParaRPr>
          </a:p>
          <a:p>
            <a:pPr eaLnBrk="1" hangingPunct="1">
              <a:buFont typeface="Arial" pitchFamily="34" charset="0"/>
              <a:buChar char="•"/>
              <a:defRPr/>
            </a:pPr>
            <a:r>
              <a:rPr lang="en-US" sz="2400" dirty="0">
                <a:latin typeface="Batang" pitchFamily="18" charset="-127"/>
                <a:ea typeface="Batang" pitchFamily="18" charset="-127"/>
              </a:rPr>
              <a:t> </a:t>
            </a:r>
            <a:r>
              <a:rPr lang="en-US" sz="2400" dirty="0">
                <a:latin typeface="+mn-lt"/>
                <a:ea typeface="Batang" pitchFamily="18" charset="-127"/>
              </a:rPr>
              <a:t>View demonstrations of club treasurer “MyLCI” features and functions</a:t>
            </a:r>
            <a:endParaRPr lang="en-US" sz="2400" dirty="0">
              <a:latin typeface="+mn-lt"/>
            </a:endParaRPr>
          </a:p>
          <a:p>
            <a:pPr eaLnBrk="1" hangingPunct="1">
              <a:defRPr/>
            </a:pPr>
            <a:endParaRPr lang="en-US" dirty="0"/>
          </a:p>
        </p:txBody>
      </p:sp>
      <p:grpSp>
        <p:nvGrpSpPr>
          <p:cNvPr id="72709" name="Group 9"/>
          <p:cNvGrpSpPr>
            <a:grpSpLocks/>
          </p:cNvGrpSpPr>
          <p:nvPr/>
        </p:nvGrpSpPr>
        <p:grpSpPr bwMode="auto">
          <a:xfrm>
            <a:off x="0" y="1676400"/>
            <a:ext cx="1828800" cy="5181600"/>
            <a:chOff x="0" y="1676400"/>
            <a:chExt cx="1828800" cy="5181600"/>
          </a:xfrm>
        </p:grpSpPr>
        <p:pic>
          <p:nvPicPr>
            <p:cNvPr id="72716" name="Picture 4"/>
            <p:cNvPicPr>
              <a:picLocks noChangeAspect="1" noChangeArrowheads="1"/>
            </p:cNvPicPr>
            <p:nvPr/>
          </p:nvPicPr>
          <p:blipFill>
            <a:blip r:embed="rId4">
              <a:extLst>
                <a:ext uri="{28A0092B-C50C-407E-A947-70E740481C1C}">
                  <a14:useLocalDpi xmlns:a14="http://schemas.microsoft.com/office/drawing/2010/main" val="0"/>
                </a:ext>
              </a:extLst>
            </a:blip>
            <a:srcRect t="15385" b="17949"/>
            <a:stretch>
              <a:fillRect/>
            </a:stretch>
          </p:blipFill>
          <p:spPr bwMode="auto">
            <a:xfrm>
              <a:off x="0" y="16764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7" name="Picture 5"/>
            <p:cNvPicPr>
              <a:picLocks noChangeAspect="1" noChangeArrowheads="1"/>
            </p:cNvPicPr>
            <p:nvPr/>
          </p:nvPicPr>
          <p:blipFill>
            <a:blip r:embed="rId5">
              <a:extLst>
                <a:ext uri="{28A0092B-C50C-407E-A947-70E740481C1C}">
                  <a14:useLocalDpi xmlns:a14="http://schemas.microsoft.com/office/drawing/2010/main" val="0"/>
                </a:ext>
              </a:extLst>
            </a:blip>
            <a:srcRect t="12500" b="12500"/>
            <a:stretch>
              <a:fillRect/>
            </a:stretch>
          </p:blipFill>
          <p:spPr bwMode="auto">
            <a:xfrm>
              <a:off x="0" y="54864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3657600"/>
              <a:ext cx="1828800" cy="18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10" name="Straight Connector 9"/>
          <p:cNvCxnSpPr/>
          <p:nvPr/>
        </p:nvCxnSpPr>
        <p:spPr>
          <a:xfrm>
            <a:off x="2895600" y="2133600"/>
            <a:ext cx="472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0" y="3276600"/>
            <a:ext cx="2438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0" y="4027488"/>
            <a:ext cx="4724400" cy="111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95600" y="2894013"/>
            <a:ext cx="525780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743200" y="4378325"/>
            <a:ext cx="4648200" cy="412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2715"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3A71B992-DEE4-4C0A-952B-6F4C7989A648}" type="slidenum">
              <a:rPr lang="en-US" altLang="en-US" sz="1600" smtClean="0">
                <a:latin typeface="Trebuchet MS" panose="020B0603020202020204" pitchFamily="34" charset="0"/>
              </a:rPr>
              <a:pPr>
                <a:spcBef>
                  <a:spcPct val="0"/>
                </a:spcBef>
                <a:buClrTx/>
                <a:buSzTx/>
                <a:buFontTx/>
                <a:buNone/>
              </a:pPr>
              <a:t>36</a:t>
            </a:fld>
            <a:endParaRPr lang="en-US" altLang="en-US" sz="1600">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l="49524" t="29899" r="17143" b="8687"/>
          <a:stretch>
            <a:fillRect/>
          </a:stretch>
        </p:blipFill>
        <p:spPr bwMode="auto">
          <a:xfrm>
            <a:off x="2514600" y="304800"/>
            <a:ext cx="6096000" cy="6096000"/>
          </a:xfrm>
          <a:prstGeom prst="rect">
            <a:avLst/>
          </a:prstGeom>
          <a:ln>
            <a:noFill/>
          </a:ln>
          <a:effectLst>
            <a:outerShdw blurRad="190500" algn="tl" rotWithShape="0">
              <a:srgbClr val="000000">
                <a:alpha val="70000"/>
              </a:srgbClr>
            </a:outerShdw>
          </a:effectLst>
        </p:spPr>
      </p:pic>
      <p:grpSp>
        <p:nvGrpSpPr>
          <p:cNvPr id="74755" name="Group 9"/>
          <p:cNvGrpSpPr>
            <a:grpSpLocks/>
          </p:cNvGrpSpPr>
          <p:nvPr/>
        </p:nvGrpSpPr>
        <p:grpSpPr bwMode="auto">
          <a:xfrm>
            <a:off x="0" y="1676400"/>
            <a:ext cx="1828800" cy="5181600"/>
            <a:chOff x="0" y="1676400"/>
            <a:chExt cx="1828800" cy="5181600"/>
          </a:xfrm>
        </p:grpSpPr>
        <p:pic>
          <p:nvPicPr>
            <p:cNvPr id="74758" name="Picture 4"/>
            <p:cNvPicPr>
              <a:picLocks noChangeAspect="1" noChangeArrowheads="1"/>
            </p:cNvPicPr>
            <p:nvPr/>
          </p:nvPicPr>
          <p:blipFill>
            <a:blip r:embed="rId4">
              <a:extLst>
                <a:ext uri="{28A0092B-C50C-407E-A947-70E740481C1C}">
                  <a14:useLocalDpi xmlns:a14="http://schemas.microsoft.com/office/drawing/2010/main" val="0"/>
                </a:ext>
              </a:extLst>
            </a:blip>
            <a:srcRect t="15385" b="17949"/>
            <a:stretch>
              <a:fillRect/>
            </a:stretch>
          </p:blipFill>
          <p:spPr bwMode="auto">
            <a:xfrm>
              <a:off x="0" y="16764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5"/>
            <p:cNvPicPr>
              <a:picLocks noChangeAspect="1" noChangeArrowheads="1"/>
            </p:cNvPicPr>
            <p:nvPr/>
          </p:nvPicPr>
          <p:blipFill>
            <a:blip r:embed="rId5">
              <a:extLst>
                <a:ext uri="{28A0092B-C50C-407E-A947-70E740481C1C}">
                  <a14:useLocalDpi xmlns:a14="http://schemas.microsoft.com/office/drawing/2010/main" val="0"/>
                </a:ext>
              </a:extLst>
            </a:blip>
            <a:srcRect t="12500" b="12500"/>
            <a:stretch>
              <a:fillRect/>
            </a:stretch>
          </p:blipFill>
          <p:spPr bwMode="auto">
            <a:xfrm>
              <a:off x="0" y="54864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3657600"/>
              <a:ext cx="1828800" cy="18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3" name="Content Placeholder 10"/>
          <p:cNvSpPr txBox="1">
            <a:spLocks/>
          </p:cNvSpPr>
          <p:nvPr/>
        </p:nvSpPr>
        <p:spPr>
          <a:xfrm>
            <a:off x="2590800" y="1219200"/>
            <a:ext cx="5867400" cy="4419600"/>
          </a:xfrm>
          <a:prstGeom prst="rect">
            <a:avLst/>
          </a:prstGeom>
        </p:spPr>
        <p:txBody>
          <a:bodyPr>
            <a:normAutofit/>
          </a:bodyPr>
          <a:lstStyle/>
          <a:p>
            <a:pPr marL="457200" indent="-457200" algn="ctr" eaLnBrk="1" fontAlgn="auto" hangingPunct="1">
              <a:spcBef>
                <a:spcPts val="1800"/>
              </a:spcBef>
              <a:spcAft>
                <a:spcPts val="0"/>
              </a:spcAft>
              <a:buClr>
                <a:schemeClr val="accent1"/>
              </a:buClr>
              <a:buSzPct val="80000"/>
              <a:defRPr/>
            </a:pPr>
            <a:r>
              <a:rPr lang="en-US" sz="3200" b="1" dirty="0">
                <a:latin typeface="+mn-lt"/>
                <a:cs typeface="+mn-cs"/>
              </a:rPr>
              <a:t>Support Center</a:t>
            </a:r>
          </a:p>
          <a:p>
            <a:pPr algn="ctr" eaLnBrk="1" fontAlgn="auto" hangingPunct="1">
              <a:spcBef>
                <a:spcPts val="0"/>
              </a:spcBef>
              <a:spcAft>
                <a:spcPts val="0"/>
              </a:spcAft>
              <a:defRPr/>
            </a:pPr>
            <a:endParaRPr lang="en-US" sz="1200" dirty="0">
              <a:latin typeface="+mn-lt"/>
              <a:cs typeface="+mn-cs"/>
              <a:hlinkClick r:id="rId6"/>
            </a:endParaRPr>
          </a:p>
          <a:p>
            <a:pPr algn="ctr" eaLnBrk="1" fontAlgn="auto" hangingPunct="1">
              <a:spcBef>
                <a:spcPts val="0"/>
              </a:spcBef>
              <a:spcAft>
                <a:spcPts val="0"/>
              </a:spcAft>
              <a:defRPr/>
            </a:pPr>
            <a:r>
              <a:rPr lang="en-US" sz="2400" dirty="0">
                <a:latin typeface="+mn-lt"/>
                <a:cs typeface="+mn-cs"/>
                <a:hlinkClick r:id="rId6"/>
              </a:rPr>
              <a:t>mylci@lionsclubs.org</a:t>
            </a:r>
            <a:endParaRPr lang="en-US" sz="2400" dirty="0">
              <a:latin typeface="+mn-lt"/>
              <a:cs typeface="+mn-cs"/>
            </a:endParaRPr>
          </a:p>
          <a:p>
            <a:pPr algn="ctr" eaLnBrk="1" fontAlgn="auto" hangingPunct="1">
              <a:spcBef>
                <a:spcPts val="0"/>
              </a:spcBef>
              <a:spcAft>
                <a:spcPts val="0"/>
              </a:spcAft>
              <a:defRPr/>
            </a:pPr>
            <a:endParaRPr lang="en-US" sz="1200" dirty="0">
              <a:latin typeface="+mn-lt"/>
              <a:cs typeface="+mn-cs"/>
            </a:endParaRPr>
          </a:p>
          <a:p>
            <a:pPr algn="ctr" eaLnBrk="1" fontAlgn="auto" hangingPunct="1">
              <a:spcBef>
                <a:spcPts val="0"/>
              </a:spcBef>
              <a:spcAft>
                <a:spcPts val="0"/>
              </a:spcAft>
              <a:defRPr/>
            </a:pPr>
            <a:r>
              <a:rPr lang="en-US" sz="2400" dirty="0">
                <a:latin typeface="+mn-lt"/>
                <a:cs typeface="+mn-cs"/>
              </a:rPr>
              <a:t>630-468-6900</a:t>
            </a:r>
          </a:p>
          <a:p>
            <a:pPr marL="457200" indent="-457200" algn="ctr" eaLnBrk="1" fontAlgn="auto" hangingPunct="1">
              <a:spcBef>
                <a:spcPts val="1800"/>
              </a:spcBef>
              <a:spcAft>
                <a:spcPts val="0"/>
              </a:spcAft>
              <a:buClr>
                <a:schemeClr val="accent1"/>
              </a:buClr>
              <a:buSzPct val="80000"/>
              <a:buFont typeface="Wingdings" pitchFamily="2" charset="2"/>
              <a:buNone/>
              <a:defRPr/>
            </a:pPr>
            <a:endParaRPr lang="en-US" sz="2800" b="1" dirty="0">
              <a:latin typeface="+mn-lt"/>
              <a:cs typeface="+mn-cs"/>
            </a:endParaRPr>
          </a:p>
          <a:p>
            <a:pPr marL="457200" indent="-457200" algn="ctr" eaLnBrk="1" fontAlgn="auto" hangingPunct="1">
              <a:spcBef>
                <a:spcPts val="1800"/>
              </a:spcBef>
              <a:spcAft>
                <a:spcPts val="0"/>
              </a:spcAft>
              <a:buClr>
                <a:schemeClr val="accent1"/>
              </a:buClr>
              <a:buSzPct val="80000"/>
              <a:buFont typeface="Wingdings" pitchFamily="2" charset="2"/>
              <a:buNone/>
              <a:defRPr/>
            </a:pPr>
            <a:r>
              <a:rPr lang="en-US" sz="2800" b="1" dirty="0">
                <a:latin typeface="+mn-lt"/>
                <a:cs typeface="+mn-cs"/>
              </a:rPr>
              <a:t>Accounts Receivables and Club Account Services</a:t>
            </a:r>
          </a:p>
          <a:p>
            <a:pPr marL="457200" indent="-457200" algn="ctr" eaLnBrk="1" fontAlgn="auto" hangingPunct="1">
              <a:spcBef>
                <a:spcPts val="1800"/>
              </a:spcBef>
              <a:spcAft>
                <a:spcPts val="0"/>
              </a:spcAft>
              <a:buClr>
                <a:schemeClr val="accent1"/>
              </a:buClr>
              <a:buSzPct val="80000"/>
              <a:defRPr/>
            </a:pPr>
            <a:r>
              <a:rPr lang="en-US" sz="2400" dirty="0">
                <a:latin typeface="+mn-lt"/>
                <a:cs typeface="+mn-cs"/>
                <a:hlinkClick r:id="rId7"/>
              </a:rPr>
              <a:t>membershipbilling@lionsclubs.org</a:t>
            </a:r>
            <a:endParaRPr lang="en-US" sz="2200" dirty="0">
              <a:latin typeface="+mn-lt"/>
              <a:cs typeface="+mn-cs"/>
            </a:endParaRPr>
          </a:p>
        </p:txBody>
      </p:sp>
      <p:sp>
        <p:nvSpPr>
          <p:cNvPr id="74757"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F8239FE1-5E67-49BC-8721-C1B61898EE27}" type="slidenum">
              <a:rPr lang="en-US" altLang="en-US" sz="1600" smtClean="0">
                <a:latin typeface="Trebuchet MS" panose="020B0603020202020204" pitchFamily="34" charset="0"/>
              </a:rPr>
              <a:pPr>
                <a:spcBef>
                  <a:spcPct val="0"/>
                </a:spcBef>
                <a:buClrTx/>
                <a:buSzTx/>
                <a:buFontTx/>
                <a:buNone/>
              </a:pPr>
              <a:t>37</a:t>
            </a:fld>
            <a:endParaRPr lang="en-US" altLang="en-US" sz="1600">
              <a:latin typeface="Trebuchet MS" panose="020B0603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438400" y="1447800"/>
            <a:ext cx="6248400" cy="985838"/>
          </a:xfrm>
        </p:spPr>
        <p:txBody>
          <a:bodyPr>
            <a:normAutofit fontScale="90000"/>
          </a:bodyPr>
          <a:lstStyle/>
          <a:p>
            <a:pPr algn="ctr" eaLnBrk="1" fontAlgn="auto" hangingPunct="1">
              <a:spcAft>
                <a:spcPts val="0"/>
              </a:spcAft>
              <a:defRPr/>
            </a:pPr>
            <a:r>
              <a:rPr lang="en-US" sz="3600" b="1" dirty="0">
                <a:solidFill>
                  <a:srgbClr val="FF0000"/>
                </a:solidFill>
                <a:latin typeface="Batang" pitchFamily="18" charset="-127"/>
                <a:ea typeface="Batang" pitchFamily="18" charset="-127"/>
              </a:rPr>
              <a:t>Effective Meetings Webinar in January 2014</a:t>
            </a:r>
          </a:p>
        </p:txBody>
      </p:sp>
      <p:grpSp>
        <p:nvGrpSpPr>
          <p:cNvPr id="76803" name="Group 14"/>
          <p:cNvGrpSpPr>
            <a:grpSpLocks/>
          </p:cNvGrpSpPr>
          <p:nvPr/>
        </p:nvGrpSpPr>
        <p:grpSpPr bwMode="auto">
          <a:xfrm>
            <a:off x="-157163" y="-128588"/>
            <a:ext cx="9224963" cy="7162801"/>
            <a:chOff x="304800" y="152400"/>
            <a:chExt cx="8534400" cy="6324600"/>
          </a:xfrm>
        </p:grpSpPr>
        <p:sp>
          <p:nvSpPr>
            <p:cNvPr id="15" name="Rounded Rectangle 14"/>
            <p:cNvSpPr/>
            <p:nvPr/>
          </p:nvSpPr>
          <p:spPr>
            <a:xfrm>
              <a:off x="304800" y="152400"/>
              <a:ext cx="8534400" cy="6324600"/>
            </a:xfrm>
            <a:prstGeom prst="roundRect">
              <a:avLst>
                <a:gd name="adj" fmla="val 4902"/>
              </a:avLst>
            </a:prstGeom>
            <a:gradFill flip="none" rotWithShape="1">
              <a:gsLst>
                <a:gs pos="0">
                  <a:schemeClr val="bg1">
                    <a:lumMod val="65000"/>
                  </a:schemeClr>
                </a:gs>
                <a:gs pos="100000">
                  <a:schemeClr val="tx1">
                    <a:lumMod val="95000"/>
                    <a:lumOff val="5000"/>
                  </a:schemeClr>
                </a:gs>
              </a:gsLst>
              <a:lin ang="2700000" scaled="1"/>
              <a:tileRect/>
            </a:gradFill>
            <a:ln w="57150">
              <a:gradFill flip="none" rotWithShape="1">
                <a:gsLst>
                  <a:gs pos="0">
                    <a:schemeClr val="tx1">
                      <a:lumMod val="50000"/>
                      <a:lumOff val="50000"/>
                    </a:schemeClr>
                  </a:gs>
                  <a:gs pos="100000">
                    <a:schemeClr val="tx1">
                      <a:lumMod val="85000"/>
                      <a:lumOff val="1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6" name="Rounded Rectangle 15"/>
            <p:cNvSpPr/>
            <p:nvPr/>
          </p:nvSpPr>
          <p:spPr>
            <a:xfrm>
              <a:off x="762000" y="457200"/>
              <a:ext cx="7467600" cy="5715001"/>
            </a:xfrm>
            <a:prstGeom prst="roundRect">
              <a:avLst>
                <a:gd name="adj" fmla="val 4902"/>
              </a:avLst>
            </a:prstGeom>
            <a:blipFill>
              <a:blip r:embed="rId3"/>
              <a:stretch>
                <a:fillRect/>
              </a:stretch>
            </a:blipFill>
            <a:ln w="15875">
              <a:gradFill flip="none" rotWithShape="1">
                <a:gsLst>
                  <a:gs pos="0">
                    <a:schemeClr val="tx1">
                      <a:lumMod val="85000"/>
                      <a:lumOff val="15000"/>
                    </a:schemeClr>
                  </a:gs>
                  <a:gs pos="100000">
                    <a:schemeClr val="tx1">
                      <a:lumMod val="85000"/>
                      <a:lumOff val="15000"/>
                    </a:schemeClr>
                  </a:gs>
                </a:gsLst>
                <a:lin ang="135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sp>
        <p:nvSpPr>
          <p:cNvPr id="5" name="Title 1"/>
          <p:cNvSpPr txBox="1">
            <a:spLocks/>
          </p:cNvSpPr>
          <p:nvPr/>
        </p:nvSpPr>
        <p:spPr>
          <a:xfrm>
            <a:off x="1169988" y="427038"/>
            <a:ext cx="6677025" cy="639762"/>
          </a:xfrm>
          <a:prstGeom prst="rect">
            <a:avLst/>
          </a:prstGeom>
        </p:spPr>
        <p:txBody>
          <a:bodyPr/>
          <a:lstStyle/>
          <a:p>
            <a:pPr algn="ctr" eaLnBrk="1" hangingPunct="1">
              <a:defRPr/>
            </a:pPr>
            <a:r>
              <a:rPr lang="en-US" sz="4000" kern="0" dirty="0">
                <a:solidFill>
                  <a:schemeClr val="bg1"/>
                </a:solidFill>
                <a:latin typeface="+mj-lt"/>
                <a:ea typeface="Batang" pitchFamily="18" charset="-127"/>
                <a:cs typeface="+mj-cs"/>
              </a:rPr>
              <a:t>Club Treasurer Resources</a:t>
            </a:r>
          </a:p>
        </p:txBody>
      </p:sp>
      <p:grpSp>
        <p:nvGrpSpPr>
          <p:cNvPr id="8" name="Group 7"/>
          <p:cNvGrpSpPr>
            <a:grpSpLocks/>
          </p:cNvGrpSpPr>
          <p:nvPr/>
        </p:nvGrpSpPr>
        <p:grpSpPr bwMode="auto">
          <a:xfrm>
            <a:off x="1785938" y="1463675"/>
            <a:ext cx="5445125" cy="4724400"/>
            <a:chOff x="2209800" y="1476375"/>
            <a:chExt cx="5445125" cy="4724400"/>
          </a:xfrm>
        </p:grpSpPr>
        <p:pic>
          <p:nvPicPr>
            <p:cNvPr id="1028" name="Picture 4"/>
            <p:cNvPicPr>
              <a:picLocks noChangeAspect="1" noChangeArrowheads="1"/>
            </p:cNvPicPr>
            <p:nvPr/>
          </p:nvPicPr>
          <p:blipFill>
            <a:blip r:embed="rId4"/>
            <a:srcRect l="30786" t="7064" r="28166" b="1104"/>
            <a:stretch>
              <a:fillRect/>
            </a:stretch>
          </p:blipFill>
          <p:spPr bwMode="auto">
            <a:xfrm>
              <a:off x="2209800" y="1476375"/>
              <a:ext cx="2135187" cy="4724400"/>
            </a:xfrm>
            <a:prstGeom prst="rect">
              <a:avLst/>
            </a:prstGeom>
            <a:ln>
              <a:noFill/>
            </a:ln>
            <a:effectLst>
              <a:outerShdw blurRad="190500" algn="tl" rotWithShape="0">
                <a:srgbClr val="000000">
                  <a:alpha val="70000"/>
                </a:srgbClr>
              </a:outerShdw>
            </a:effectLst>
          </p:spPr>
        </p:pic>
        <p:pic>
          <p:nvPicPr>
            <p:cNvPr id="76812" name="Picture 21"/>
            <p:cNvPicPr>
              <a:picLocks noChangeAspect="1" noChangeArrowheads="1"/>
            </p:cNvPicPr>
            <p:nvPr/>
          </p:nvPicPr>
          <p:blipFill>
            <a:blip r:embed="rId5">
              <a:extLst>
                <a:ext uri="{28A0092B-C50C-407E-A947-70E740481C1C}">
                  <a14:useLocalDpi xmlns:a14="http://schemas.microsoft.com/office/drawing/2010/main" val="0"/>
                </a:ext>
              </a:extLst>
            </a:blip>
            <a:srcRect b="10464"/>
            <a:stretch>
              <a:fillRect/>
            </a:stretch>
          </p:blipFill>
          <p:spPr bwMode="auto">
            <a:xfrm>
              <a:off x="4800600" y="1476375"/>
              <a:ext cx="2854325" cy="4136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6806" name="Slide Number Placeholder 2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9C5888F2-99DF-4387-8ADA-CDDDEC59B50C}" type="slidenum">
              <a:rPr lang="en-US" altLang="en-US" sz="1600" smtClean="0">
                <a:latin typeface="Trebuchet MS" panose="020B0603020202020204" pitchFamily="34" charset="0"/>
              </a:rPr>
              <a:pPr>
                <a:spcBef>
                  <a:spcPct val="0"/>
                </a:spcBef>
                <a:buClrTx/>
                <a:buSzTx/>
                <a:buFontTx/>
                <a:buNone/>
              </a:pPr>
              <a:t>38</a:t>
            </a:fld>
            <a:endParaRPr lang="en-US" altLang="en-US" sz="1600">
              <a:latin typeface="Trebuchet MS" panose="020B0603020202020204" pitchFamily="34" charset="0"/>
            </a:endParaRPr>
          </a:p>
        </p:txBody>
      </p:sp>
      <p:grpSp>
        <p:nvGrpSpPr>
          <p:cNvPr id="7" name="Group 6"/>
          <p:cNvGrpSpPr>
            <a:grpSpLocks/>
          </p:cNvGrpSpPr>
          <p:nvPr/>
        </p:nvGrpSpPr>
        <p:grpSpPr bwMode="auto">
          <a:xfrm>
            <a:off x="903288" y="1295400"/>
            <a:ext cx="7210425" cy="3543300"/>
            <a:chOff x="740173" y="1132491"/>
            <a:chExt cx="7209630" cy="3543300"/>
          </a:xfrm>
        </p:grpSpPr>
        <p:pic>
          <p:nvPicPr>
            <p:cNvPr id="76809"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173" y="1132491"/>
              <a:ext cx="720963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rot="10800000">
              <a:off x="3433863" y="3635979"/>
              <a:ext cx="1015888"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55317"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375" y="1165225"/>
            <a:ext cx="7334250"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55317"/>
                                        </p:tgtEl>
                                        <p:attrNameLst>
                                          <p:attrName>style.visibility</p:attrName>
                                        </p:attrNameLst>
                                      </p:cBhvr>
                                      <p:to>
                                        <p:strVal val="visible"/>
                                      </p:to>
                                    </p:set>
                                    <p:animEffect transition="in" filter="fade">
                                      <p:cBhvr>
                                        <p:cTn id="21" dur="500"/>
                                        <p:tgtEl>
                                          <p:spTgt spid="55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chemeClr val="bg1"/>
                </a:solidFill>
              </a:rPr>
              <a:t>Club Treasurer Responsibilities</a:t>
            </a:r>
          </a:p>
        </p:txBody>
      </p:sp>
      <p:sp>
        <p:nvSpPr>
          <p:cNvPr id="3" name="TextBox 2"/>
          <p:cNvSpPr txBox="1">
            <a:spLocks noChangeArrowheads="1"/>
          </p:cNvSpPr>
          <p:nvPr/>
        </p:nvSpPr>
        <p:spPr bwMode="auto">
          <a:xfrm>
            <a:off x="457200" y="2286000"/>
            <a:ext cx="822960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lnSpc>
                <a:spcPct val="150000"/>
              </a:lnSpc>
              <a:spcBef>
                <a:spcPct val="0"/>
              </a:spcBef>
              <a:buClrTx/>
              <a:buSzTx/>
              <a:buFont typeface="Arial" panose="020B0604020202020204" pitchFamily="34" charset="0"/>
              <a:buChar char="•"/>
            </a:pPr>
            <a:r>
              <a:rPr lang="en-US" altLang="en-US" dirty="0">
                <a:solidFill>
                  <a:srgbClr val="08519C"/>
                </a:solidFill>
              </a:rPr>
              <a:t>Receive and deposit monies into approved bank</a:t>
            </a:r>
          </a:p>
          <a:p>
            <a:pPr eaLnBrk="1" hangingPunct="1">
              <a:lnSpc>
                <a:spcPct val="150000"/>
              </a:lnSpc>
              <a:spcBef>
                <a:spcPct val="0"/>
              </a:spcBef>
              <a:buClrTx/>
              <a:buSzTx/>
              <a:buFont typeface="Arial" panose="020B0604020202020204" pitchFamily="34" charset="0"/>
              <a:buChar char="•"/>
            </a:pPr>
            <a:endParaRPr lang="en-US" altLang="en-US" dirty="0">
              <a:solidFill>
                <a:srgbClr val="08519C"/>
              </a:solidFill>
            </a:endParaRPr>
          </a:p>
          <a:p>
            <a:pPr eaLnBrk="1" hangingPunct="1">
              <a:lnSpc>
                <a:spcPct val="150000"/>
              </a:lnSpc>
              <a:spcBef>
                <a:spcPct val="0"/>
              </a:spcBef>
              <a:buClrTx/>
              <a:buSzTx/>
              <a:buFont typeface="Arial" panose="020B0604020202020204" pitchFamily="34" charset="0"/>
              <a:buChar char="•"/>
            </a:pPr>
            <a:r>
              <a:rPr lang="en-US" altLang="en-US" dirty="0">
                <a:solidFill>
                  <a:srgbClr val="08519C"/>
                </a:solidFill>
              </a:rPr>
              <a:t>Pay club obligations authorized by the board of directors</a:t>
            </a:r>
          </a:p>
          <a:p>
            <a:pPr eaLnBrk="1" hangingPunct="1">
              <a:lnSpc>
                <a:spcPct val="150000"/>
              </a:lnSpc>
              <a:spcBef>
                <a:spcPct val="0"/>
              </a:spcBef>
              <a:buClrTx/>
              <a:buSzTx/>
              <a:buFont typeface="Arial" panose="020B0604020202020204" pitchFamily="34" charset="0"/>
              <a:buChar char="•"/>
            </a:pPr>
            <a:endParaRPr lang="en-US" altLang="en-US" dirty="0">
              <a:solidFill>
                <a:srgbClr val="08519C"/>
              </a:solidFill>
            </a:endParaRPr>
          </a:p>
          <a:p>
            <a:pPr eaLnBrk="1" hangingPunct="1">
              <a:lnSpc>
                <a:spcPct val="150000"/>
              </a:lnSpc>
              <a:spcBef>
                <a:spcPct val="0"/>
              </a:spcBef>
              <a:buClrTx/>
              <a:buSzTx/>
              <a:buFont typeface="Arial" panose="020B0604020202020204" pitchFamily="34" charset="0"/>
              <a:buChar char="•"/>
            </a:pPr>
            <a:r>
              <a:rPr lang="en-US" altLang="en-US" dirty="0">
                <a:solidFill>
                  <a:srgbClr val="08519C"/>
                </a:solidFill>
              </a:rPr>
              <a:t>Keep and maintain general records of club receipts and disbursements</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t="12500"/>
          <a:stretch>
            <a:fillRect/>
          </a:stretch>
        </p:blipFill>
        <p:spPr bwMode="auto">
          <a:xfrm>
            <a:off x="7543800" y="5457825"/>
            <a:ext cx="16002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1565EAD0-9804-425D-A2F5-E7D9279DE378}" type="slidenum">
              <a:rPr lang="en-US" altLang="en-US" sz="1600" smtClean="0">
                <a:latin typeface="Trebuchet MS" panose="020B0603020202020204" pitchFamily="34" charset="0"/>
              </a:rPr>
              <a:pPr>
                <a:spcBef>
                  <a:spcPct val="0"/>
                </a:spcBef>
                <a:buClrTx/>
                <a:buSzTx/>
                <a:buFontTx/>
                <a:buNone/>
              </a:pPr>
              <a:t>3</a:t>
            </a:fld>
            <a:endParaRPr lang="en-US" altLang="en-US" sz="1600">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7429261A-6423-4761-A75C-37CAB7F00F90}" type="slidenum">
              <a:rPr lang="en-US" altLang="en-US" sz="1600" smtClean="0">
                <a:latin typeface="Trebuchet MS" panose="020B0603020202020204" pitchFamily="34" charset="0"/>
              </a:rPr>
              <a:pPr>
                <a:spcBef>
                  <a:spcPct val="0"/>
                </a:spcBef>
                <a:buClrTx/>
                <a:buSzTx/>
                <a:buFontTx/>
                <a:buNone/>
              </a:pPr>
              <a:t>39</a:t>
            </a:fld>
            <a:endParaRPr lang="en-US" altLang="en-US" sz="1600">
              <a:latin typeface="Trebuchet MS" panose="020B0603020202020204" pitchFamily="34" charset="0"/>
            </a:endParaRPr>
          </a:p>
        </p:txBody>
      </p:sp>
      <p:sp>
        <p:nvSpPr>
          <p:cNvPr id="4" name="Title 3"/>
          <p:cNvSpPr>
            <a:spLocks noGrp="1"/>
          </p:cNvSpPr>
          <p:nvPr>
            <p:ph type="title"/>
          </p:nvPr>
        </p:nvSpPr>
        <p:spPr/>
        <p:txBody>
          <a:bodyPr/>
          <a:lstStyle/>
          <a:p>
            <a:pPr>
              <a:defRPr/>
            </a:pPr>
            <a:endParaRPr lang="en-US"/>
          </a:p>
        </p:txBody>
      </p:sp>
      <p:pic>
        <p:nvPicPr>
          <p:cNvPr id="7885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52600"/>
            <a:ext cx="4732338"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363" y="1981200"/>
            <a:ext cx="5119687"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fade">
                                      <p:cBhvr>
                                        <p:cTn id="7" dur="5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43000" y="427038"/>
            <a:ext cx="8229600" cy="792162"/>
          </a:xfrm>
          <a:prstGeom prst="rect">
            <a:avLst/>
          </a:prstGeom>
        </p:spPr>
        <p:txBody>
          <a:bodyPr/>
          <a:lstStyle/>
          <a:p>
            <a:pPr algn="ctr" eaLnBrk="1" hangingPunct="1">
              <a:defRPr/>
            </a:pPr>
            <a:r>
              <a:rPr lang="en-US" sz="4000" kern="0" dirty="0">
                <a:solidFill>
                  <a:srgbClr val="00519C"/>
                </a:solidFill>
                <a:latin typeface="+mj-lt"/>
                <a:ea typeface="Batang" pitchFamily="18" charset="-127"/>
                <a:cs typeface="+mj-cs"/>
              </a:rPr>
              <a:t>Club Treasurer Resources</a:t>
            </a:r>
          </a:p>
        </p:txBody>
      </p:sp>
      <p:sp>
        <p:nvSpPr>
          <p:cNvPr id="80899" name="TextBox 15"/>
          <p:cNvSpPr txBox="1">
            <a:spLocks noChangeArrowheads="1"/>
          </p:cNvSpPr>
          <p:nvPr/>
        </p:nvSpPr>
        <p:spPr bwMode="auto">
          <a:xfrm>
            <a:off x="6629400" y="1905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b="1">
              <a:solidFill>
                <a:srgbClr val="FF0000"/>
              </a:solidFill>
            </a:endParaRPr>
          </a:p>
        </p:txBody>
      </p:sp>
      <p:sp>
        <p:nvSpPr>
          <p:cNvPr id="80900" name="Slide Number Placeholder 2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2F10CF5-2B1D-4EFE-9A6E-F3C6A5A33ED6}" type="slidenum">
              <a:rPr lang="en-US" altLang="en-US" smtClean="0">
                <a:latin typeface="Trebuchet MS" panose="020B0603020202020204" pitchFamily="34" charset="0"/>
              </a:rPr>
              <a:pPr/>
              <a:t>40</a:t>
            </a:fld>
            <a:endParaRPr lang="en-US" altLang="en-US">
              <a:latin typeface="Trebuchet MS" panose="020B0603020202020204" pitchFamily="34" charset="0"/>
            </a:endParaRPr>
          </a:p>
        </p:txBody>
      </p:sp>
      <p:pic>
        <p:nvPicPr>
          <p:cNvPr id="80901" name="Picture 21" descr="fundbalanc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25563"/>
            <a:ext cx="83820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43000" y="427038"/>
            <a:ext cx="8229600" cy="792162"/>
          </a:xfrm>
          <a:prstGeom prst="rect">
            <a:avLst/>
          </a:prstGeom>
        </p:spPr>
        <p:txBody>
          <a:bodyPr/>
          <a:lstStyle/>
          <a:p>
            <a:pPr algn="ctr" eaLnBrk="1" hangingPunct="1">
              <a:defRPr/>
            </a:pPr>
            <a:r>
              <a:rPr lang="en-US" sz="4000" kern="0" dirty="0">
                <a:solidFill>
                  <a:srgbClr val="00519C"/>
                </a:solidFill>
                <a:latin typeface="+mj-lt"/>
                <a:ea typeface="Batang" pitchFamily="18" charset="-127"/>
                <a:cs typeface="+mj-cs"/>
              </a:rPr>
              <a:t>Club Treasurer Resources</a:t>
            </a:r>
          </a:p>
        </p:txBody>
      </p:sp>
      <p:sp>
        <p:nvSpPr>
          <p:cNvPr id="82947" name="TextBox 15"/>
          <p:cNvSpPr txBox="1">
            <a:spLocks noChangeArrowheads="1"/>
          </p:cNvSpPr>
          <p:nvPr/>
        </p:nvSpPr>
        <p:spPr bwMode="auto">
          <a:xfrm>
            <a:off x="6629400" y="1905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b="1">
              <a:solidFill>
                <a:srgbClr val="FF0000"/>
              </a:solidFill>
            </a:endParaRPr>
          </a:p>
        </p:txBody>
      </p:sp>
      <p:sp>
        <p:nvSpPr>
          <p:cNvPr id="82948" name="Slide Number Placeholder 2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B8396DE-F914-4F21-9622-7C033F1C1FAF}" type="slidenum">
              <a:rPr lang="en-US" altLang="en-US" smtClean="0">
                <a:latin typeface="Trebuchet MS" panose="020B0603020202020204" pitchFamily="34" charset="0"/>
              </a:rPr>
              <a:pPr/>
              <a:t>41</a:t>
            </a:fld>
            <a:endParaRPr lang="en-US" altLang="en-US">
              <a:latin typeface="Trebuchet MS" panose="020B0603020202020204" pitchFamily="34" charset="0"/>
            </a:endParaRPr>
          </a:p>
        </p:txBody>
      </p:sp>
      <p:pic>
        <p:nvPicPr>
          <p:cNvPr id="8294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8229600" cy="550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DB43FB50-0A50-46E5-931D-D4B6A4F13D49}" type="slidenum">
              <a:rPr lang="en-US" altLang="en-US" sz="1600" smtClean="0">
                <a:latin typeface="Trebuchet MS" panose="020B0603020202020204" pitchFamily="34" charset="0"/>
              </a:rPr>
              <a:pPr>
                <a:spcBef>
                  <a:spcPct val="0"/>
                </a:spcBef>
                <a:buClrTx/>
                <a:buSzTx/>
                <a:buFontTx/>
                <a:buNone/>
              </a:pPr>
              <a:t>42</a:t>
            </a:fld>
            <a:endParaRPr lang="en-US" altLang="en-US" sz="1600">
              <a:latin typeface="Trebuchet MS" panose="020B0603020202020204" pitchFamily="34" charset="0"/>
            </a:endParaRPr>
          </a:p>
        </p:txBody>
      </p:sp>
      <p:sp>
        <p:nvSpPr>
          <p:cNvPr id="4" name="Title 3"/>
          <p:cNvSpPr>
            <a:spLocks noGrp="1"/>
          </p:cNvSpPr>
          <p:nvPr>
            <p:ph type="title"/>
          </p:nvPr>
        </p:nvSpPr>
        <p:spPr/>
        <p:txBody>
          <a:bodyPr/>
          <a:lstStyle/>
          <a:p>
            <a:pPr>
              <a:defRPr/>
            </a:pPr>
            <a:endParaRPr lang="en-US"/>
          </a:p>
        </p:txBody>
      </p:sp>
      <p:pic>
        <p:nvPicPr>
          <p:cNvPr id="8499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98638"/>
            <a:ext cx="6705600"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16826">
            <a:off x="647700" y="215900"/>
            <a:ext cx="4533900" cy="632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58519">
            <a:off x="820738" y="1054100"/>
            <a:ext cx="77216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998"/>
                                        </p:tgtEl>
                                        <p:attrNameLst>
                                          <p:attrName>style.visibility</p:attrName>
                                        </p:attrNameLst>
                                      </p:cBhvr>
                                      <p:to>
                                        <p:strVal val="visible"/>
                                      </p:to>
                                    </p:set>
                                    <p:animEffect transition="in" filter="fade">
                                      <p:cBhvr>
                                        <p:cTn id="7" dur="500"/>
                                        <p:tgtEl>
                                          <p:spTgt spid="8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7B59CBB0-0A79-4F46-84B5-FF21435403B5}" type="slidenum">
              <a:rPr lang="en-US" altLang="en-US" sz="1600" smtClean="0">
                <a:latin typeface="Trebuchet MS" panose="020B0603020202020204" pitchFamily="34" charset="0"/>
              </a:rPr>
              <a:pPr>
                <a:spcBef>
                  <a:spcPct val="0"/>
                </a:spcBef>
                <a:buClrTx/>
                <a:buSzTx/>
                <a:buFontTx/>
                <a:buNone/>
              </a:pPr>
              <a:t>43</a:t>
            </a:fld>
            <a:endParaRPr lang="en-US" altLang="en-US" sz="1600">
              <a:latin typeface="Trebuchet MS" panose="020B0603020202020204" pitchFamily="34" charset="0"/>
            </a:endParaRPr>
          </a:p>
        </p:txBody>
      </p:sp>
      <p:sp>
        <p:nvSpPr>
          <p:cNvPr id="4" name="Title 3"/>
          <p:cNvSpPr>
            <a:spLocks noGrp="1"/>
          </p:cNvSpPr>
          <p:nvPr>
            <p:ph type="title"/>
          </p:nvPr>
        </p:nvSpPr>
        <p:spPr/>
        <p:txBody>
          <a:bodyPr/>
          <a:lstStyle/>
          <a:p>
            <a:pPr>
              <a:defRPr/>
            </a:pPr>
            <a:endParaRPr lang="en-US"/>
          </a:p>
        </p:txBody>
      </p:sp>
      <p:pic>
        <p:nvPicPr>
          <p:cNvPr id="8704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7D35032F-1CF4-44A3-AB54-8FE09E5D41E4}" type="slidenum">
              <a:rPr lang="en-US" altLang="en-US" sz="1600" smtClean="0">
                <a:latin typeface="Trebuchet MS" panose="020B0603020202020204" pitchFamily="34" charset="0"/>
              </a:rPr>
              <a:pPr>
                <a:spcBef>
                  <a:spcPct val="0"/>
                </a:spcBef>
                <a:buClrTx/>
                <a:buSzTx/>
                <a:buFontTx/>
                <a:buNone/>
              </a:pPr>
              <a:t>44</a:t>
            </a:fld>
            <a:endParaRPr lang="en-US" altLang="en-US" sz="1600">
              <a:latin typeface="Trebuchet MS" panose="020B0603020202020204" pitchFamily="34" charset="0"/>
            </a:endParaRPr>
          </a:p>
        </p:txBody>
      </p:sp>
      <p:sp>
        <p:nvSpPr>
          <p:cNvPr id="4" name="Title 3"/>
          <p:cNvSpPr>
            <a:spLocks noGrp="1"/>
          </p:cNvSpPr>
          <p:nvPr>
            <p:ph type="title"/>
          </p:nvPr>
        </p:nvSpPr>
        <p:spPr/>
        <p:txBody>
          <a:bodyPr/>
          <a:lstStyle/>
          <a:p>
            <a:pPr>
              <a:defRPr/>
            </a:pPr>
            <a:endParaRPr lang="en-US"/>
          </a:p>
        </p:txBody>
      </p:sp>
      <p:pic>
        <p:nvPicPr>
          <p:cNvPr id="8909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76200"/>
            <a:ext cx="9134475"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7D35032F-1CF4-44A3-AB54-8FE09E5D41E4}" type="slidenum">
              <a:rPr lang="en-US" altLang="en-US" sz="1600" smtClean="0">
                <a:latin typeface="Trebuchet MS" panose="020B0603020202020204" pitchFamily="34" charset="0"/>
              </a:rPr>
              <a:pPr>
                <a:spcBef>
                  <a:spcPct val="0"/>
                </a:spcBef>
                <a:buClrTx/>
                <a:buSzTx/>
                <a:buFontTx/>
                <a:buNone/>
              </a:pPr>
              <a:t>45</a:t>
            </a:fld>
            <a:endParaRPr lang="en-US" altLang="en-US" sz="1600">
              <a:latin typeface="Trebuchet MS" panose="020B0603020202020204" pitchFamily="34" charset="0"/>
            </a:endParaRPr>
          </a:p>
        </p:txBody>
      </p:sp>
      <p:sp>
        <p:nvSpPr>
          <p:cNvPr id="4" name="Title 3"/>
          <p:cNvSpPr>
            <a:spLocks noGrp="1"/>
          </p:cNvSpPr>
          <p:nvPr>
            <p:ph type="title"/>
          </p:nvPr>
        </p:nvSpPr>
        <p:spPr/>
        <p:txBody>
          <a:bodyPr>
            <a:normAutofit/>
          </a:bodyPr>
          <a:lstStyle/>
          <a:p>
            <a:pPr>
              <a:defRPr/>
            </a:pPr>
            <a:r>
              <a:rPr lang="en-US" sz="5400" b="1" dirty="0">
                <a:latin typeface="Tahoma" panose="020B0604030504040204" pitchFamily="34" charset="0"/>
                <a:ea typeface="Tahoma" panose="020B0604030504040204" pitchFamily="34" charset="0"/>
                <a:cs typeface="Tahoma" panose="020B0604030504040204" pitchFamily="34" charset="0"/>
              </a:rPr>
              <a:t>Payment Request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676400"/>
            <a:ext cx="6596551" cy="6858000"/>
          </a:xfrm>
          <a:prstGeom prst="rect">
            <a:avLst/>
          </a:prstGeom>
        </p:spPr>
      </p:pic>
    </p:spTree>
    <p:extLst>
      <p:ext uri="{BB962C8B-B14F-4D97-AF65-F5344CB8AC3E}">
        <p14:creationId xmlns:p14="http://schemas.microsoft.com/office/powerpoint/2010/main" val="841918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13" y="2743200"/>
            <a:ext cx="8001000" cy="427038"/>
          </a:xfrm>
        </p:spPr>
        <p:txBody>
          <a:bodyPr>
            <a:normAutofit fontScale="90000"/>
          </a:bodyPr>
          <a:lstStyle/>
          <a:p>
            <a:pPr algn="ctr" eaLnBrk="1" fontAlgn="auto" hangingPunct="1">
              <a:spcAft>
                <a:spcPts val="0"/>
              </a:spcAft>
              <a:defRPr/>
            </a:pPr>
            <a:r>
              <a:rPr lang="en-US" sz="6000" dirty="0"/>
              <a:t>Document Link-</a:t>
            </a:r>
            <a:br>
              <a:rPr lang="en-US" sz="6000" dirty="0"/>
            </a:br>
            <a:endParaRPr lang="en-US" sz="6000" dirty="0"/>
          </a:p>
        </p:txBody>
      </p:sp>
      <p:sp>
        <p:nvSpPr>
          <p:cNvPr id="9113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AB157F19-4054-4346-B39D-E9F8F4F2D114}" type="slidenum">
              <a:rPr lang="en-US" altLang="en-US" sz="1600" smtClean="0">
                <a:latin typeface="Trebuchet MS" panose="020B0603020202020204" pitchFamily="34" charset="0"/>
              </a:rPr>
              <a:pPr>
                <a:spcBef>
                  <a:spcPct val="0"/>
                </a:spcBef>
                <a:buClrTx/>
                <a:buSzTx/>
                <a:buFontTx/>
                <a:buNone/>
              </a:pPr>
              <a:t>46</a:t>
            </a:fld>
            <a:endParaRPr lang="en-US" altLang="en-US" sz="1600">
              <a:latin typeface="Trebuchet MS" panose="020B0603020202020204" pitchFamily="34" charset="0"/>
            </a:endParaRPr>
          </a:p>
        </p:txBody>
      </p:sp>
      <p:sp>
        <p:nvSpPr>
          <p:cNvPr id="4" name="TextBox 3"/>
          <p:cNvSpPr txBox="1"/>
          <p:nvPr/>
        </p:nvSpPr>
        <p:spPr>
          <a:xfrm>
            <a:off x="696604" y="3431610"/>
            <a:ext cx="7620000" cy="2677656"/>
          </a:xfrm>
          <a:prstGeom prst="rect">
            <a:avLst/>
          </a:prstGeom>
          <a:noFill/>
        </p:spPr>
        <p:txBody>
          <a:bodyPr>
            <a:spAutoFit/>
          </a:bodyPr>
          <a:lstStyle/>
          <a:p>
            <a:pPr eaLnBrk="1" hangingPunct="1">
              <a:defRPr/>
            </a:pPr>
            <a:r>
              <a:rPr lang="en-US" sz="3600" dirty="0"/>
              <a:t>Tax issues and regulations affecting Lions Clubs and Leadership</a:t>
            </a:r>
          </a:p>
          <a:p>
            <a:pPr eaLnBrk="1" hangingPunct="1">
              <a:defRPr/>
            </a:pPr>
            <a:endParaRPr lang="en-US" sz="3600" dirty="0"/>
          </a:p>
          <a:p>
            <a:pPr algn="ctr" eaLnBrk="1" hangingPunct="1">
              <a:defRPr/>
            </a:pPr>
            <a:r>
              <a:rPr lang="en-US" sz="6000" dirty="0">
                <a:highlight>
                  <a:srgbClr val="FFFF00"/>
                </a:highlight>
              </a:rPr>
              <a:t>Lions25g.org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C28628B7-5B53-479C-8433-F73C24BE8C07}" type="slidenum">
              <a:rPr lang="en-US" altLang="en-US" sz="1600" smtClean="0">
                <a:latin typeface="Trebuchet MS" panose="020B0603020202020204" pitchFamily="34" charset="0"/>
              </a:rPr>
              <a:pPr>
                <a:spcBef>
                  <a:spcPct val="0"/>
                </a:spcBef>
                <a:buClrTx/>
                <a:buSzTx/>
                <a:buFontTx/>
                <a:buNone/>
              </a:pPr>
              <a:t>47</a:t>
            </a:fld>
            <a:endParaRPr lang="en-US" altLang="en-US" sz="1600">
              <a:latin typeface="Trebuchet MS" panose="020B0603020202020204" pitchFamily="34" charset="0"/>
            </a:endParaRPr>
          </a:p>
        </p:txBody>
      </p:sp>
      <p:sp>
        <p:nvSpPr>
          <p:cNvPr id="5" name="Title 4"/>
          <p:cNvSpPr>
            <a:spLocks noGrp="1"/>
          </p:cNvSpPr>
          <p:nvPr>
            <p:ph type="title"/>
          </p:nvPr>
        </p:nvSpPr>
        <p:spPr/>
        <p:txBody>
          <a:bodyPr/>
          <a:lstStyle/>
          <a:p>
            <a:pPr>
              <a:defRPr/>
            </a:pPr>
            <a:endParaRPr lang="en-US"/>
          </a:p>
        </p:txBody>
      </p:sp>
      <p:pic>
        <p:nvPicPr>
          <p:cNvPr id="93188" name="Picture 6"/>
          <p:cNvPicPr>
            <a:picLocks noChangeAspect="1"/>
          </p:cNvPicPr>
          <p:nvPr/>
        </p:nvPicPr>
        <p:blipFill>
          <a:blip r:embed="rId3">
            <a:extLst>
              <a:ext uri="{28A0092B-C50C-407E-A947-70E740481C1C}">
                <a14:useLocalDpi xmlns:a14="http://schemas.microsoft.com/office/drawing/2010/main" val="0"/>
              </a:ext>
            </a:extLst>
          </a:blip>
          <a:srcRect r="50833"/>
          <a:stretch>
            <a:fillRect/>
          </a:stretch>
        </p:blipFill>
        <p:spPr bwMode="auto">
          <a:xfrm>
            <a:off x="-381000" y="0"/>
            <a:ext cx="9856788" cy="675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AB5C1FB0-A7B9-4106-8827-AB33120BB61E}" type="slidenum">
              <a:rPr lang="en-US" altLang="en-US" sz="1600" smtClean="0">
                <a:latin typeface="Trebuchet MS" panose="020B0603020202020204" pitchFamily="34" charset="0"/>
              </a:rPr>
              <a:pPr>
                <a:spcBef>
                  <a:spcPct val="0"/>
                </a:spcBef>
                <a:buClrTx/>
                <a:buSzTx/>
                <a:buFontTx/>
                <a:buNone/>
              </a:pPr>
              <a:t>48</a:t>
            </a:fld>
            <a:endParaRPr lang="en-US" altLang="en-US" sz="1600">
              <a:latin typeface="Trebuchet MS" panose="020B0603020202020204" pitchFamily="34" charset="0"/>
            </a:endParaRPr>
          </a:p>
        </p:txBody>
      </p:sp>
      <p:sp>
        <p:nvSpPr>
          <p:cNvPr id="5" name="Title 4"/>
          <p:cNvSpPr>
            <a:spLocks noGrp="1"/>
          </p:cNvSpPr>
          <p:nvPr>
            <p:ph type="title"/>
          </p:nvPr>
        </p:nvSpPr>
        <p:spPr/>
        <p:txBody>
          <a:bodyPr/>
          <a:lstStyle/>
          <a:p>
            <a:pPr>
              <a:defRPr/>
            </a:pPr>
            <a:endParaRPr lang="en-US"/>
          </a:p>
        </p:txBody>
      </p:sp>
      <p:pic>
        <p:nvPicPr>
          <p:cNvPr id="952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388" y="793750"/>
            <a:ext cx="7696200" cy="594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chemeClr val="bg1"/>
                </a:solidFill>
              </a:rPr>
              <a:t>Club Treasurer Responsibilities</a:t>
            </a:r>
          </a:p>
        </p:txBody>
      </p:sp>
      <p:sp>
        <p:nvSpPr>
          <p:cNvPr id="3" name="TextBox 2"/>
          <p:cNvSpPr txBox="1">
            <a:spLocks noChangeArrowheads="1"/>
          </p:cNvSpPr>
          <p:nvPr/>
        </p:nvSpPr>
        <p:spPr bwMode="auto">
          <a:xfrm>
            <a:off x="438150" y="2356604"/>
            <a:ext cx="82296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lnSpc>
                <a:spcPct val="150000"/>
              </a:lnSpc>
              <a:spcBef>
                <a:spcPct val="0"/>
              </a:spcBef>
              <a:buClrTx/>
              <a:buSzTx/>
              <a:buFont typeface="Arial" panose="020B0604020202020204" pitchFamily="34" charset="0"/>
              <a:buChar char="•"/>
            </a:pPr>
            <a:r>
              <a:rPr lang="en-US" altLang="en-US" dirty="0">
                <a:solidFill>
                  <a:srgbClr val="08519C"/>
                </a:solidFill>
              </a:rPr>
              <a:t>Prepare and submit regular financial reports</a:t>
            </a:r>
          </a:p>
          <a:p>
            <a:pPr eaLnBrk="1" hangingPunct="1">
              <a:lnSpc>
                <a:spcPct val="150000"/>
              </a:lnSpc>
              <a:spcBef>
                <a:spcPct val="0"/>
              </a:spcBef>
              <a:buClrTx/>
              <a:buSzTx/>
              <a:buFont typeface="Arial" panose="020B0604020202020204" pitchFamily="34" charset="0"/>
              <a:buChar char="•"/>
            </a:pPr>
            <a:endParaRPr lang="en-US" altLang="en-US" dirty="0">
              <a:solidFill>
                <a:srgbClr val="08519C"/>
              </a:solidFill>
            </a:endParaRPr>
          </a:p>
          <a:p>
            <a:pPr eaLnBrk="1" hangingPunct="1">
              <a:lnSpc>
                <a:spcPct val="150000"/>
              </a:lnSpc>
              <a:spcBef>
                <a:spcPct val="0"/>
              </a:spcBef>
              <a:buClrTx/>
              <a:buSzTx/>
              <a:buFont typeface="Arial" panose="020B0604020202020204" pitchFamily="34" charset="0"/>
              <a:buChar char="•"/>
            </a:pPr>
            <a:r>
              <a:rPr lang="en-US" altLang="en-US" dirty="0">
                <a:solidFill>
                  <a:srgbClr val="08519C"/>
                </a:solidFill>
              </a:rPr>
              <a:t>Give bond for the faithful discharge of your office in sum and with surety</a:t>
            </a:r>
          </a:p>
          <a:p>
            <a:pPr eaLnBrk="1" hangingPunct="1">
              <a:lnSpc>
                <a:spcPct val="150000"/>
              </a:lnSpc>
              <a:spcBef>
                <a:spcPct val="0"/>
              </a:spcBef>
              <a:buClrTx/>
              <a:buSzTx/>
              <a:buFont typeface="Arial" panose="020B0604020202020204" pitchFamily="34" charset="0"/>
              <a:buChar char="•"/>
            </a:pPr>
            <a:endParaRPr lang="en-US" altLang="en-US" dirty="0">
              <a:solidFill>
                <a:srgbClr val="08519C"/>
              </a:solidFill>
            </a:endParaRPr>
          </a:p>
          <a:p>
            <a:pPr eaLnBrk="1" hangingPunct="1">
              <a:lnSpc>
                <a:spcPct val="150000"/>
              </a:lnSpc>
              <a:spcBef>
                <a:spcPct val="0"/>
              </a:spcBef>
              <a:buClrTx/>
              <a:buSzTx/>
              <a:buFont typeface="Arial" panose="020B0604020202020204" pitchFamily="34" charset="0"/>
              <a:buChar char="•"/>
            </a:pPr>
            <a:r>
              <a:rPr lang="en-US" altLang="en-US" dirty="0">
                <a:solidFill>
                  <a:srgbClr val="08519C"/>
                </a:solidFill>
              </a:rPr>
              <a:t>Deliver financial accounts, funds, and records to your successor</a:t>
            </a:r>
            <a:endParaRPr lang="en-US" altLang="en-US" dirty="0"/>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t="12500"/>
          <a:stretch>
            <a:fillRect/>
          </a:stretch>
        </p:blipFill>
        <p:spPr bwMode="auto">
          <a:xfrm>
            <a:off x="7543800" y="5457825"/>
            <a:ext cx="16002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1565EAD0-9804-425D-A2F5-E7D9279DE378}" type="slidenum">
              <a:rPr lang="en-US" altLang="en-US" sz="1600" smtClean="0">
                <a:latin typeface="Trebuchet MS" panose="020B0603020202020204" pitchFamily="34" charset="0"/>
              </a:rPr>
              <a:pPr>
                <a:spcBef>
                  <a:spcPct val="0"/>
                </a:spcBef>
                <a:buClrTx/>
                <a:buSzTx/>
                <a:buFontTx/>
                <a:buNone/>
              </a:pPr>
              <a:t>4</a:t>
            </a:fld>
            <a:endParaRPr lang="en-US" altLang="en-US" sz="1600">
              <a:latin typeface="Trebuchet MS" panose="020B0603020202020204" pitchFamily="34" charset="0"/>
            </a:endParaRPr>
          </a:p>
        </p:txBody>
      </p:sp>
    </p:spTree>
    <p:extLst>
      <p:ext uri="{BB962C8B-B14F-4D97-AF65-F5344CB8AC3E}">
        <p14:creationId xmlns:p14="http://schemas.microsoft.com/office/powerpoint/2010/main" val="2031312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76600"/>
            <a:ext cx="8001000" cy="427038"/>
          </a:xfrm>
        </p:spPr>
        <p:txBody>
          <a:bodyPr>
            <a:normAutofit fontScale="90000"/>
          </a:bodyPr>
          <a:lstStyle/>
          <a:p>
            <a:pPr algn="ctr" eaLnBrk="1" fontAlgn="auto" hangingPunct="1">
              <a:spcAft>
                <a:spcPts val="0"/>
              </a:spcAft>
              <a:defRPr/>
            </a:pPr>
            <a:r>
              <a:rPr lang="en-US" sz="6000" dirty="0"/>
              <a:t>Fed EIN Number</a:t>
            </a:r>
          </a:p>
        </p:txBody>
      </p:sp>
      <p:sp>
        <p:nvSpPr>
          <p:cNvPr id="9933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62737F49-5D9E-4DFC-BD32-BD1C52ACC9AF}" type="slidenum">
              <a:rPr lang="en-US" altLang="en-US" sz="1600" smtClean="0">
                <a:latin typeface="Trebuchet MS" panose="020B0603020202020204" pitchFamily="34" charset="0"/>
              </a:rPr>
              <a:pPr>
                <a:spcBef>
                  <a:spcPct val="0"/>
                </a:spcBef>
                <a:buClrTx/>
                <a:buSzTx/>
                <a:buFontTx/>
                <a:buNone/>
              </a:pPr>
              <a:t>49</a:t>
            </a:fld>
            <a:endParaRPr lang="en-US" altLang="en-US" sz="1600">
              <a:latin typeface="Trebuchet MS" panose="020B0603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76600"/>
            <a:ext cx="8001000" cy="427038"/>
          </a:xfrm>
        </p:spPr>
        <p:txBody>
          <a:bodyPr>
            <a:normAutofit fontScale="90000"/>
          </a:bodyPr>
          <a:lstStyle/>
          <a:p>
            <a:pPr algn="ctr" eaLnBrk="1" fontAlgn="auto" hangingPunct="1">
              <a:spcAft>
                <a:spcPts val="0"/>
              </a:spcAft>
              <a:defRPr/>
            </a:pPr>
            <a:r>
              <a:rPr lang="en-US" sz="6000" dirty="0"/>
              <a:t>Filing Requirements</a:t>
            </a:r>
          </a:p>
        </p:txBody>
      </p:sp>
      <p:sp>
        <p:nvSpPr>
          <p:cNvPr id="10137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3135D225-168A-4867-BBA7-6F3EBC611DED}" type="slidenum">
              <a:rPr lang="en-US" altLang="en-US" sz="1600" smtClean="0">
                <a:latin typeface="Trebuchet MS" panose="020B0603020202020204" pitchFamily="34" charset="0"/>
              </a:rPr>
              <a:pPr>
                <a:spcBef>
                  <a:spcPct val="0"/>
                </a:spcBef>
                <a:buClrTx/>
                <a:buSzTx/>
                <a:buFontTx/>
                <a:buNone/>
              </a:pPr>
              <a:t>50</a:t>
            </a:fld>
            <a:endParaRPr lang="en-US" altLang="en-US" sz="1600">
              <a:latin typeface="Trebuchet MS" panose="020B0603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76600"/>
            <a:ext cx="8001000" cy="427038"/>
          </a:xfrm>
        </p:spPr>
        <p:txBody>
          <a:bodyPr>
            <a:normAutofit fontScale="90000"/>
          </a:bodyPr>
          <a:lstStyle/>
          <a:p>
            <a:pPr algn="ctr" eaLnBrk="1" fontAlgn="auto" hangingPunct="1">
              <a:spcAft>
                <a:spcPts val="0"/>
              </a:spcAft>
              <a:defRPr/>
            </a:pPr>
            <a:r>
              <a:rPr lang="en-US" sz="6000" dirty="0" err="1"/>
              <a:t>Incororation</a:t>
            </a:r>
            <a:br>
              <a:rPr lang="en-US" sz="6000" dirty="0"/>
            </a:br>
            <a:r>
              <a:rPr lang="en-US" sz="6000" dirty="0"/>
              <a:t>Benefits</a:t>
            </a:r>
          </a:p>
        </p:txBody>
      </p:sp>
      <p:sp>
        <p:nvSpPr>
          <p:cNvPr id="10342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FCA7AE9A-090C-4CEA-8048-9CEBA2E09559}" type="slidenum">
              <a:rPr lang="en-US" altLang="en-US" sz="1600" smtClean="0">
                <a:latin typeface="Trebuchet MS" panose="020B0603020202020204" pitchFamily="34" charset="0"/>
              </a:rPr>
              <a:pPr>
                <a:spcBef>
                  <a:spcPct val="0"/>
                </a:spcBef>
                <a:buClrTx/>
                <a:buSzTx/>
                <a:buFontTx/>
                <a:buNone/>
              </a:pPr>
              <a:t>51</a:t>
            </a:fld>
            <a:endParaRPr lang="en-US" altLang="en-US" sz="1600">
              <a:latin typeface="Trebuchet MS" panose="020B0603020202020204" pitchFamily="34" charset="0"/>
            </a:endParaRPr>
          </a:p>
        </p:txBody>
      </p:sp>
      <p:sp>
        <p:nvSpPr>
          <p:cNvPr id="103428" name="TextBox 3"/>
          <p:cNvSpPr txBox="1">
            <a:spLocks noChangeArrowheads="1"/>
          </p:cNvSpPr>
          <p:nvPr/>
        </p:nvSpPr>
        <p:spPr bwMode="auto">
          <a:xfrm>
            <a:off x="1827213" y="4729163"/>
            <a:ext cx="3125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600"/>
              <a:t>Limited Liability</a:t>
            </a:r>
          </a:p>
        </p:txBody>
      </p:sp>
      <p:sp>
        <p:nvSpPr>
          <p:cNvPr id="103429" name="TextBox 4"/>
          <p:cNvSpPr txBox="1">
            <a:spLocks noChangeArrowheads="1"/>
          </p:cNvSpPr>
          <p:nvPr/>
        </p:nvSpPr>
        <p:spPr bwMode="auto">
          <a:xfrm>
            <a:off x="2514600" y="5375275"/>
            <a:ext cx="487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600"/>
              <a:t>Property Ownership</a:t>
            </a:r>
          </a:p>
          <a:p>
            <a:pPr eaLnBrk="1" hangingPunct="1"/>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76600"/>
            <a:ext cx="8001000" cy="427038"/>
          </a:xfrm>
        </p:spPr>
        <p:txBody>
          <a:bodyPr>
            <a:normAutofit fontScale="90000"/>
          </a:bodyPr>
          <a:lstStyle/>
          <a:p>
            <a:pPr algn="ctr" eaLnBrk="1" fontAlgn="auto" hangingPunct="1">
              <a:spcAft>
                <a:spcPts val="0"/>
              </a:spcAft>
              <a:defRPr/>
            </a:pPr>
            <a:r>
              <a:rPr lang="en-US" sz="6000" dirty="0"/>
              <a:t>Budgets</a:t>
            </a:r>
          </a:p>
        </p:txBody>
      </p:sp>
      <p:sp>
        <p:nvSpPr>
          <p:cNvPr id="10752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DF1F41FD-1551-4289-8FF2-902BFEB50816}" type="slidenum">
              <a:rPr lang="en-US" altLang="en-US" sz="1600" smtClean="0">
                <a:latin typeface="Trebuchet MS" panose="020B0603020202020204" pitchFamily="34" charset="0"/>
              </a:rPr>
              <a:pPr>
                <a:spcBef>
                  <a:spcPct val="0"/>
                </a:spcBef>
                <a:buClrTx/>
                <a:buSzTx/>
                <a:buFontTx/>
                <a:buNone/>
              </a:pPr>
              <a:t>52</a:t>
            </a:fld>
            <a:endParaRPr lang="en-US" altLang="en-US" sz="1600">
              <a:latin typeface="Trebuchet MS" panose="020B0603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6AB0F5C1-4F91-41F1-8930-874F727288D4}" type="slidenum">
              <a:rPr lang="en-US" altLang="en-US" sz="1600" smtClean="0">
                <a:latin typeface="Trebuchet MS" panose="020B0603020202020204" pitchFamily="34" charset="0"/>
              </a:rPr>
              <a:pPr>
                <a:spcBef>
                  <a:spcPct val="0"/>
                </a:spcBef>
                <a:buClrTx/>
                <a:buSzTx/>
                <a:buFontTx/>
                <a:buNone/>
              </a:pPr>
              <a:t>53</a:t>
            </a:fld>
            <a:endParaRPr lang="en-US" altLang="en-US" sz="1600">
              <a:latin typeface="Trebuchet MS" panose="020B0603020202020204" pitchFamily="34" charset="0"/>
            </a:endParaRPr>
          </a:p>
        </p:txBody>
      </p:sp>
      <p:pic>
        <p:nvPicPr>
          <p:cNvPr id="10957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8458200" cy="654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9B864AA9-1931-4714-A6AA-FB2A778BD3DA}" type="slidenum">
              <a:rPr lang="en-US" altLang="en-US" sz="1600" smtClean="0">
                <a:latin typeface="Trebuchet MS" panose="020B0603020202020204" pitchFamily="34" charset="0"/>
              </a:rPr>
              <a:pPr>
                <a:spcBef>
                  <a:spcPct val="0"/>
                </a:spcBef>
                <a:buClrTx/>
                <a:buSzTx/>
                <a:buFontTx/>
                <a:buNone/>
              </a:pPr>
              <a:t>54</a:t>
            </a:fld>
            <a:endParaRPr lang="en-US" altLang="en-US" sz="1600">
              <a:latin typeface="Trebuchet MS" panose="020B0603020202020204" pitchFamily="34" charset="0"/>
            </a:endParaRPr>
          </a:p>
        </p:txBody>
      </p:sp>
      <p:sp>
        <p:nvSpPr>
          <p:cNvPr id="4" name="Title 3"/>
          <p:cNvSpPr>
            <a:spLocks noGrp="1"/>
          </p:cNvSpPr>
          <p:nvPr>
            <p:ph type="title"/>
          </p:nvPr>
        </p:nvSpPr>
        <p:spPr/>
        <p:txBody>
          <a:bodyPr/>
          <a:lstStyle/>
          <a:p>
            <a:pPr>
              <a:defRPr/>
            </a:pPr>
            <a:endParaRPr lang="en-US"/>
          </a:p>
        </p:txBody>
      </p:sp>
      <p:pic>
        <p:nvPicPr>
          <p:cNvPr id="11162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763" y="22225"/>
            <a:ext cx="78486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76600"/>
            <a:ext cx="8001000" cy="427038"/>
          </a:xfrm>
        </p:spPr>
        <p:txBody>
          <a:bodyPr>
            <a:normAutofit fontScale="90000"/>
          </a:bodyPr>
          <a:lstStyle/>
          <a:p>
            <a:pPr algn="ctr" eaLnBrk="1" fontAlgn="auto" hangingPunct="1">
              <a:spcAft>
                <a:spcPts val="0"/>
              </a:spcAft>
              <a:defRPr/>
            </a:pPr>
            <a:r>
              <a:rPr lang="en-US" sz="6000" dirty="0"/>
              <a:t>Thank You!!</a:t>
            </a:r>
          </a:p>
        </p:txBody>
      </p:sp>
      <p:sp>
        <p:nvSpPr>
          <p:cNvPr id="11366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BB2845BB-AACB-421B-864E-B814F8C2A230}" type="slidenum">
              <a:rPr lang="en-US" altLang="en-US" sz="1600" smtClean="0">
                <a:latin typeface="Trebuchet MS" panose="020B0603020202020204" pitchFamily="34" charset="0"/>
              </a:rPr>
              <a:pPr>
                <a:spcBef>
                  <a:spcPct val="0"/>
                </a:spcBef>
                <a:buClrTx/>
                <a:buSzTx/>
                <a:buFontTx/>
                <a:buNone/>
              </a:pPr>
              <a:t>55</a:t>
            </a:fld>
            <a:endParaRPr lang="en-US" altLang="en-US" sz="1600">
              <a:latin typeface="Trebuchet MS" panose="020B0603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1571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A3D03EA-AC18-4C0D-9474-03964F439C1A}" type="slidenum">
              <a:rPr lang="en-US" altLang="en-US" smtClean="0">
                <a:latin typeface="Trebuchet MS" panose="020B0603020202020204" pitchFamily="34" charset="0"/>
              </a:rPr>
              <a:pPr/>
              <a:t>56</a:t>
            </a:fld>
            <a:endParaRPr lang="en-US" altLang="en-US">
              <a:latin typeface="Trebuchet MS" panose="020B0603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bg1"/>
                </a:solidFill>
              </a:rPr>
              <a:t>“MyLCI”</a:t>
            </a:r>
          </a:p>
        </p:txBody>
      </p:sp>
      <p:sp>
        <p:nvSpPr>
          <p:cNvPr id="17411" name="Content Placeholder 2"/>
          <p:cNvSpPr txBox="1">
            <a:spLocks/>
          </p:cNvSpPr>
          <p:nvPr/>
        </p:nvSpPr>
        <p:spPr bwMode="auto">
          <a:xfrm>
            <a:off x="477838" y="1905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Tx/>
              <a:buNone/>
            </a:pPr>
            <a:endParaRPr lang="en-US" altLang="en-US" sz="3200" b="1">
              <a:solidFill>
                <a:srgbClr val="00519C"/>
              </a:solidFill>
              <a:latin typeface="Bradley Hand ITC" panose="03070402050302030203" pitchFamily="66" charset="0"/>
            </a:endParaRPr>
          </a:p>
        </p:txBody>
      </p:sp>
      <p:sp>
        <p:nvSpPr>
          <p:cNvPr id="7" name="Rectangle 6"/>
          <p:cNvSpPr/>
          <p:nvPr/>
        </p:nvSpPr>
        <p:spPr>
          <a:xfrm>
            <a:off x="1676400" y="2438400"/>
            <a:ext cx="4648200" cy="1323439"/>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spcBef>
                <a:spcPts val="0"/>
              </a:spcBef>
              <a:spcAft>
                <a:spcPts val="0"/>
              </a:spcAft>
              <a:defRPr/>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MyLCI</a:t>
            </a:r>
          </a:p>
        </p:txBody>
      </p:sp>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l="16667" r="12500"/>
          <a:stretch>
            <a:fillRect/>
          </a:stretch>
        </p:blipFill>
        <p:spPr bwMode="auto">
          <a:xfrm>
            <a:off x="152400" y="5562600"/>
            <a:ext cx="1143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E1B50324-CD13-4CC4-87A6-0C7AB2CC7430}" type="slidenum">
              <a:rPr lang="en-US" altLang="en-US" sz="1600" smtClean="0">
                <a:latin typeface="Trebuchet MS" panose="020B0603020202020204" pitchFamily="34" charset="0"/>
              </a:rPr>
              <a:pPr>
                <a:spcBef>
                  <a:spcPct val="0"/>
                </a:spcBef>
                <a:buClrTx/>
                <a:buSzTx/>
                <a:buFontTx/>
                <a:buNone/>
              </a:pPr>
              <a:t>5</a:t>
            </a:fld>
            <a:endParaRPr lang="en-US" altLang="en-US" sz="1600">
              <a:latin typeface="Trebuchet MS" panose="020B0603020202020204" pitchFamily="34" charset="0"/>
            </a:endParaRPr>
          </a:p>
        </p:txBody>
      </p:sp>
      <p:pic>
        <p:nvPicPr>
          <p:cNvPr id="1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325" y="2047875"/>
            <a:ext cx="6270625" cy="424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 presetClass="exit" presetSubtype="0" fill="hold" nodeType="withEffect">
                                  <p:stCondLst>
                                    <p:cond delay="0"/>
                                  </p:stCondLst>
                                  <p:childTnLst>
                                    <p:set>
                                      <p:cBhvr>
                                        <p:cTn id="13"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chemeClr val="bg1"/>
                </a:solidFill>
              </a:rPr>
              <a:t>“MyLCI” and the Club Treasurer</a:t>
            </a:r>
          </a:p>
        </p:txBody>
      </p:sp>
      <p:sp>
        <p:nvSpPr>
          <p:cNvPr id="3" name="Content Placeholder 2"/>
          <p:cNvSpPr>
            <a:spLocks noGrp="1"/>
          </p:cNvSpPr>
          <p:nvPr>
            <p:ph sz="half" idx="1"/>
          </p:nvPr>
        </p:nvSpPr>
        <p:spPr>
          <a:xfrm>
            <a:off x="2133600" y="2298700"/>
            <a:ext cx="2971800" cy="3827463"/>
          </a:xfrm>
        </p:spPr>
        <p:txBody>
          <a:bodyPr rtlCol="0">
            <a:normAutofit/>
          </a:bodyPr>
          <a:lstStyle/>
          <a:p>
            <a:pPr marL="0" indent="0" eaLnBrk="1" fontAlgn="auto" hangingPunct="1">
              <a:spcAft>
                <a:spcPts val="0"/>
              </a:spcAft>
              <a:buNone/>
              <a:defRPr/>
            </a:pPr>
            <a:r>
              <a:rPr lang="en-US" sz="2400" dirty="0"/>
              <a:t>View membership</a:t>
            </a:r>
          </a:p>
          <a:p>
            <a:pPr marL="0" indent="0" eaLnBrk="1" fontAlgn="auto" hangingPunct="1">
              <a:spcAft>
                <a:spcPts val="0"/>
              </a:spcAft>
              <a:buNone/>
              <a:defRPr/>
            </a:pPr>
            <a:r>
              <a:rPr lang="en-US" sz="2400" dirty="0"/>
              <a:t>Access and download club statements and per capita invoices</a:t>
            </a:r>
          </a:p>
        </p:txBody>
      </p:sp>
      <p:sp>
        <p:nvSpPr>
          <p:cNvPr id="5" name="Content Placeholder 4"/>
          <p:cNvSpPr>
            <a:spLocks noGrp="1"/>
          </p:cNvSpPr>
          <p:nvPr>
            <p:ph sz="half" idx="2"/>
          </p:nvPr>
        </p:nvSpPr>
        <p:spPr/>
        <p:txBody>
          <a:bodyPr rtlCol="0">
            <a:normAutofit/>
          </a:bodyPr>
          <a:lstStyle/>
          <a:p>
            <a:pPr eaLnBrk="1" fontAlgn="auto" hangingPunct="1">
              <a:spcAft>
                <a:spcPts val="0"/>
              </a:spcAft>
              <a:defRPr/>
            </a:pPr>
            <a:endParaRPr lang="en-US" dirty="0"/>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l="12500" r="12500"/>
          <a:stretch>
            <a:fillRect/>
          </a:stretch>
        </p:blipFill>
        <p:spPr bwMode="auto">
          <a:xfrm>
            <a:off x="5791200" y="2311400"/>
            <a:ext cx="27813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CDFAECD2-6D7E-49EB-B9ED-A04DA41C71A8}" type="slidenum">
              <a:rPr lang="en-US" altLang="en-US" sz="1600" smtClean="0">
                <a:latin typeface="Trebuchet MS" panose="020B0603020202020204" pitchFamily="34" charset="0"/>
              </a:rPr>
              <a:pPr>
                <a:spcBef>
                  <a:spcPct val="0"/>
                </a:spcBef>
                <a:buClrTx/>
                <a:buSzTx/>
                <a:buFontTx/>
                <a:buNone/>
              </a:pPr>
              <a:t>6</a:t>
            </a:fld>
            <a:endParaRPr lang="en-US" altLang="en-US" sz="1600">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chemeClr val="bg1"/>
                </a:solidFill>
              </a:rPr>
              <a:t>“MyLCI” and the Club Treasurer</a:t>
            </a:r>
          </a:p>
        </p:txBody>
      </p:sp>
      <p:sp>
        <p:nvSpPr>
          <p:cNvPr id="3" name="Content Placeholder 2"/>
          <p:cNvSpPr>
            <a:spLocks noGrp="1"/>
          </p:cNvSpPr>
          <p:nvPr>
            <p:ph sz="half" idx="1"/>
          </p:nvPr>
        </p:nvSpPr>
        <p:spPr>
          <a:xfrm>
            <a:off x="2133600" y="2298700"/>
            <a:ext cx="2971800" cy="3827463"/>
          </a:xfrm>
        </p:spPr>
        <p:txBody>
          <a:bodyPr rtlCol="0">
            <a:normAutofit/>
          </a:bodyPr>
          <a:lstStyle/>
          <a:p>
            <a:pPr marL="0" indent="0" eaLnBrk="1" fontAlgn="auto" hangingPunct="1">
              <a:spcAft>
                <a:spcPts val="0"/>
              </a:spcAft>
              <a:buNone/>
              <a:defRPr/>
            </a:pPr>
            <a:r>
              <a:rPr lang="en-US" sz="2400" dirty="0"/>
              <a:t>View membership</a:t>
            </a:r>
          </a:p>
          <a:p>
            <a:pPr marL="0" indent="0" eaLnBrk="1" fontAlgn="auto" hangingPunct="1">
              <a:spcAft>
                <a:spcPts val="0"/>
              </a:spcAft>
              <a:buNone/>
              <a:defRPr/>
            </a:pPr>
            <a:r>
              <a:rPr lang="en-US" sz="2400" dirty="0"/>
              <a:t>Access and download club statements and per capita invoices</a:t>
            </a:r>
          </a:p>
          <a:p>
            <a:pPr marL="0" indent="0" eaLnBrk="1" fontAlgn="auto" hangingPunct="1">
              <a:spcAft>
                <a:spcPts val="0"/>
              </a:spcAft>
              <a:buNone/>
              <a:defRPr/>
            </a:pPr>
            <a:r>
              <a:rPr lang="en-US" sz="2400" dirty="0"/>
              <a:t>Opt-out of paper copies</a:t>
            </a:r>
          </a:p>
          <a:p>
            <a:pPr marL="0" indent="0" eaLnBrk="1" fontAlgn="auto" hangingPunct="1">
              <a:spcAft>
                <a:spcPts val="0"/>
              </a:spcAft>
              <a:buNone/>
              <a:defRPr/>
            </a:pPr>
            <a:r>
              <a:rPr lang="en-US" sz="2400" dirty="0"/>
              <a:t>Make online payments</a:t>
            </a:r>
          </a:p>
        </p:txBody>
      </p:sp>
      <p:sp>
        <p:nvSpPr>
          <p:cNvPr id="5" name="Content Placeholder 4"/>
          <p:cNvSpPr>
            <a:spLocks noGrp="1"/>
          </p:cNvSpPr>
          <p:nvPr>
            <p:ph sz="half" idx="2"/>
          </p:nvPr>
        </p:nvSpPr>
        <p:spPr/>
        <p:txBody>
          <a:bodyPr rtlCol="0">
            <a:normAutofit/>
          </a:bodyPr>
          <a:lstStyle/>
          <a:p>
            <a:pPr eaLnBrk="1" fontAlgn="auto" hangingPunct="1">
              <a:spcAft>
                <a:spcPts val="0"/>
              </a:spcAft>
              <a:defRPr/>
            </a:pPr>
            <a:endParaRPr lang="en-US" dirty="0"/>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l="12500" r="12500"/>
          <a:stretch>
            <a:fillRect/>
          </a:stretch>
        </p:blipFill>
        <p:spPr bwMode="auto">
          <a:xfrm>
            <a:off x="5791200" y="2311400"/>
            <a:ext cx="27813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CDFAECD2-6D7E-49EB-B9ED-A04DA41C71A8}" type="slidenum">
              <a:rPr lang="en-US" altLang="en-US" sz="1600" smtClean="0">
                <a:latin typeface="Trebuchet MS" panose="020B0603020202020204" pitchFamily="34" charset="0"/>
              </a:rPr>
              <a:pPr>
                <a:spcBef>
                  <a:spcPct val="0"/>
                </a:spcBef>
                <a:buClrTx/>
                <a:buSzTx/>
                <a:buFontTx/>
                <a:buNone/>
              </a:pPr>
              <a:t>7</a:t>
            </a:fld>
            <a:endParaRPr lang="en-US" altLang="en-US" sz="1600">
              <a:latin typeface="Trebuchet MS" panose="020B0603020202020204" pitchFamily="34" charset="0"/>
            </a:endParaRPr>
          </a:p>
        </p:txBody>
      </p:sp>
    </p:spTree>
    <p:extLst>
      <p:ext uri="{BB962C8B-B14F-4D97-AF65-F5344CB8AC3E}">
        <p14:creationId xmlns:p14="http://schemas.microsoft.com/office/powerpoint/2010/main" val="17995709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4"/>
          <p:cNvGrpSpPr>
            <a:grpSpLocks/>
          </p:cNvGrpSpPr>
          <p:nvPr/>
        </p:nvGrpSpPr>
        <p:grpSpPr bwMode="auto">
          <a:xfrm>
            <a:off x="0" y="0"/>
            <a:ext cx="9144000" cy="6858000"/>
            <a:chOff x="0" y="0"/>
            <a:chExt cx="9144000" cy="6858000"/>
          </a:xfrm>
        </p:grpSpPr>
        <p:sp>
          <p:nvSpPr>
            <p:cNvPr id="21511" name="Rectangle 5"/>
            <p:cNvSpPr>
              <a:spLocks noChangeArrowheads="1"/>
            </p:cNvSpPr>
            <p:nvPr/>
          </p:nvSpPr>
          <p:spPr bwMode="auto">
            <a:xfrm>
              <a:off x="0" y="0"/>
              <a:ext cx="9144000" cy="6858000"/>
            </a:xfrm>
            <a:prstGeom prst="rect">
              <a:avLst/>
            </a:prstGeom>
            <a:solidFill>
              <a:srgbClr val="FFFFFF"/>
            </a:solidFill>
            <a:ln w="9525" algn="ctr">
              <a:solidFill>
                <a:srgbClr val="000000"/>
              </a:solidFill>
              <a:round/>
              <a:headEnd/>
              <a:tailEnd/>
            </a:ln>
          </p:spPr>
          <p:txBody>
            <a:bodyPr/>
            <a:lstStyle>
              <a:lvl1pPr marL="609600" indent="-609600">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lgn="r" eaLnBrk="1" hangingPunct="1">
                <a:lnSpc>
                  <a:spcPct val="90000"/>
                </a:lnSpc>
                <a:spcBef>
                  <a:spcPct val="20000"/>
                </a:spcBef>
                <a:buClrTx/>
                <a:buSzTx/>
                <a:buFont typeface="Helvetica" panose="020B0604020202020204" pitchFamily="34" charset="0"/>
                <a:buNone/>
              </a:pPr>
              <a:endParaRPr lang="en-US" altLang="en-US" sz="3200" baseline="-25000">
                <a:solidFill>
                  <a:srgbClr val="404040"/>
                </a:solidFill>
                <a:latin typeface="Helvetica" panose="020B0604020202020204" pitchFamily="34" charset="0"/>
                <a:ea typeface="ヒラギノ角ゴ Pro W3"/>
                <a:cs typeface="ヒラギノ角ゴ Pro W3"/>
              </a:endParaRPr>
            </a:p>
          </p:txBody>
        </p:sp>
        <p:sp>
          <p:nvSpPr>
            <p:cNvPr id="7" name="Rectangle 6"/>
            <p:cNvSpPr/>
            <p:nvPr/>
          </p:nvSpPr>
          <p:spPr>
            <a:xfrm rot="16200000">
              <a:off x="-3276600" y="3276600"/>
              <a:ext cx="6858000" cy="304800"/>
            </a:xfrm>
            <a:prstGeom prst="rect">
              <a:avLst/>
            </a:prstGeom>
            <a:solidFill>
              <a:srgbClr val="00519C"/>
            </a:solidFill>
            <a:ln>
              <a:solidFill>
                <a:srgbClr val="FFC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8" name="Rectangle 7"/>
            <p:cNvSpPr/>
            <p:nvPr/>
          </p:nvSpPr>
          <p:spPr>
            <a:xfrm rot="5400000">
              <a:off x="5562600" y="3276600"/>
              <a:ext cx="6858000" cy="304800"/>
            </a:xfrm>
            <a:prstGeom prst="rect">
              <a:avLst/>
            </a:prstGeom>
            <a:solidFill>
              <a:srgbClr val="00519C"/>
            </a:solidFill>
            <a:ln>
              <a:solidFill>
                <a:srgbClr val="FFC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9" name="Rectangle 8"/>
            <p:cNvSpPr/>
            <p:nvPr/>
          </p:nvSpPr>
          <p:spPr>
            <a:xfrm>
              <a:off x="0" y="0"/>
              <a:ext cx="9144000" cy="304800"/>
            </a:xfrm>
            <a:prstGeom prst="rect">
              <a:avLst/>
            </a:prstGeom>
            <a:solidFill>
              <a:srgbClr val="00519C"/>
            </a:solidFill>
            <a:ln>
              <a:solidFill>
                <a:srgbClr val="FFCF00"/>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0" name="Rectangle 9"/>
            <p:cNvSpPr/>
            <p:nvPr/>
          </p:nvSpPr>
          <p:spPr>
            <a:xfrm rot="10800000">
              <a:off x="0" y="6553200"/>
              <a:ext cx="9144000" cy="304800"/>
            </a:xfrm>
            <a:prstGeom prst="rect">
              <a:avLst/>
            </a:prstGeom>
            <a:solidFill>
              <a:srgbClr val="00519C"/>
            </a:solidFill>
            <a:ln>
              <a:solidFill>
                <a:srgbClr val="FFCF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grpSp>
      <p:sp>
        <p:nvSpPr>
          <p:cNvPr id="3" name="Title 2"/>
          <p:cNvSpPr>
            <a:spLocks noGrp="1"/>
          </p:cNvSpPr>
          <p:nvPr>
            <p:ph type="title"/>
          </p:nvPr>
        </p:nvSpPr>
        <p:spPr>
          <a:xfrm>
            <a:off x="457200" y="381000"/>
            <a:ext cx="8229600" cy="1143000"/>
          </a:xfrm>
        </p:spPr>
        <p:txBody>
          <a:bodyPr/>
          <a:lstStyle/>
          <a:p>
            <a:pPr algn="ctr" eaLnBrk="1" fontAlgn="auto" hangingPunct="1">
              <a:spcAft>
                <a:spcPts val="0"/>
              </a:spcAft>
              <a:defRPr/>
            </a:pPr>
            <a:r>
              <a:rPr lang="en-US" sz="3600" b="1" dirty="0">
                <a:latin typeface="+mn-lt"/>
                <a:ea typeface="Batang" pitchFamily="18" charset="-127"/>
              </a:rPr>
              <a:t>"MyLCI" Preview</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30956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4572000" y="1979613"/>
            <a:ext cx="41148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 typeface="Arial" panose="020B0604020202020204" pitchFamily="34" charset="0"/>
              <a:buChar char="•"/>
            </a:pPr>
            <a:r>
              <a:rPr lang="en-US" altLang="en-US" sz="2000"/>
              <a:t> Training Site</a:t>
            </a:r>
          </a:p>
          <a:p>
            <a:pPr eaLnBrk="1" hangingPunct="1">
              <a:spcBef>
                <a:spcPct val="0"/>
              </a:spcBef>
              <a:buClrTx/>
              <a:buSzTx/>
              <a:buFont typeface="Arial" panose="020B0604020202020204" pitchFamily="34" charset="0"/>
              <a:buChar char="•"/>
            </a:pPr>
            <a:endParaRPr lang="en-US" altLang="en-US" sz="800"/>
          </a:p>
          <a:p>
            <a:pPr eaLnBrk="1" hangingPunct="1">
              <a:spcBef>
                <a:spcPct val="0"/>
              </a:spcBef>
              <a:buClrTx/>
              <a:buSzTx/>
              <a:buFont typeface="Arial" panose="020B0604020202020204" pitchFamily="34" charset="0"/>
              <a:buChar char="•"/>
            </a:pPr>
            <a:r>
              <a:rPr lang="en-US" altLang="en-US" sz="2000"/>
              <a:t> “MyLCI” Access and Login</a:t>
            </a:r>
          </a:p>
          <a:p>
            <a:pPr eaLnBrk="1" hangingPunct="1">
              <a:spcBef>
                <a:spcPct val="0"/>
              </a:spcBef>
              <a:buClrTx/>
              <a:buSzTx/>
              <a:buFont typeface="Arial" panose="020B0604020202020204" pitchFamily="34" charset="0"/>
              <a:buChar char="•"/>
            </a:pPr>
            <a:endParaRPr lang="en-US" altLang="en-US" sz="800"/>
          </a:p>
          <a:p>
            <a:pPr eaLnBrk="1" hangingPunct="1">
              <a:spcBef>
                <a:spcPct val="0"/>
              </a:spcBef>
              <a:buClrTx/>
              <a:buSzTx/>
              <a:buFont typeface="Arial" panose="020B0604020202020204" pitchFamily="34" charset="0"/>
              <a:buChar char="•"/>
            </a:pPr>
            <a:r>
              <a:rPr lang="en-US" altLang="en-US" sz="2000"/>
              <a:t> Site Overview</a:t>
            </a:r>
          </a:p>
          <a:p>
            <a:pPr eaLnBrk="1" hangingPunct="1">
              <a:spcBef>
                <a:spcPct val="0"/>
              </a:spcBef>
              <a:buClrTx/>
              <a:buSzTx/>
              <a:buFont typeface="Arial" panose="020B0604020202020204" pitchFamily="34" charset="0"/>
              <a:buChar char="•"/>
            </a:pPr>
            <a:endParaRPr lang="en-US" altLang="en-US" sz="800"/>
          </a:p>
          <a:p>
            <a:pPr eaLnBrk="1" hangingPunct="1">
              <a:spcBef>
                <a:spcPct val="0"/>
              </a:spcBef>
              <a:buClrTx/>
              <a:buSzTx/>
              <a:buFont typeface="Arial" panose="020B0604020202020204" pitchFamily="34" charset="0"/>
              <a:buChar char="•"/>
            </a:pPr>
            <a:r>
              <a:rPr lang="en-US" altLang="en-US" sz="2000"/>
              <a:t> Viewing Members</a:t>
            </a:r>
          </a:p>
          <a:p>
            <a:pPr eaLnBrk="1" hangingPunct="1">
              <a:spcBef>
                <a:spcPct val="0"/>
              </a:spcBef>
              <a:buClrTx/>
              <a:buSzTx/>
              <a:buFontTx/>
              <a:buNone/>
            </a:pPr>
            <a:endParaRPr lang="en-US" altLang="en-US" sz="800"/>
          </a:p>
          <a:p>
            <a:pPr eaLnBrk="1" hangingPunct="1">
              <a:spcBef>
                <a:spcPct val="0"/>
              </a:spcBef>
              <a:buClrTx/>
              <a:buSzTx/>
              <a:buFont typeface="Arial" panose="020B0604020202020204" pitchFamily="34" charset="0"/>
              <a:buChar char="•"/>
            </a:pPr>
            <a:r>
              <a:rPr lang="en-US" altLang="en-US" sz="2000"/>
              <a:t> Club Statements</a:t>
            </a:r>
          </a:p>
          <a:p>
            <a:pPr lvl="1" eaLnBrk="1" hangingPunct="1">
              <a:spcBef>
                <a:spcPct val="0"/>
              </a:spcBef>
              <a:buClrTx/>
              <a:buSzTx/>
              <a:buFont typeface="Arial" panose="020B0604020202020204" pitchFamily="34" charset="0"/>
              <a:buChar char="•"/>
            </a:pPr>
            <a:r>
              <a:rPr lang="en-US" altLang="en-US"/>
              <a:t> Opt-out of receiving paper statements</a:t>
            </a:r>
          </a:p>
          <a:p>
            <a:pPr lvl="1" eaLnBrk="1" hangingPunct="1">
              <a:spcBef>
                <a:spcPct val="0"/>
              </a:spcBef>
              <a:buClrTx/>
              <a:buSzTx/>
              <a:buFont typeface="Arial" panose="020B0604020202020204" pitchFamily="34" charset="0"/>
              <a:buChar char="•"/>
            </a:pPr>
            <a:r>
              <a:rPr lang="en-US" altLang="en-US"/>
              <a:t> Make Payments</a:t>
            </a:r>
          </a:p>
          <a:p>
            <a:pPr eaLnBrk="1" hangingPunct="1">
              <a:spcBef>
                <a:spcPct val="0"/>
              </a:spcBef>
              <a:buClrTx/>
              <a:buSzTx/>
              <a:buFont typeface="Arial" panose="020B0604020202020204" pitchFamily="34" charset="0"/>
              <a:buChar char="•"/>
            </a:pPr>
            <a:r>
              <a:rPr lang="en-US" altLang="en-US" sz="2000"/>
              <a:t> Reports</a:t>
            </a:r>
          </a:p>
          <a:p>
            <a:pPr eaLnBrk="1" hangingPunct="1">
              <a:spcBef>
                <a:spcPct val="0"/>
              </a:spcBef>
              <a:buClrTx/>
              <a:buSzTx/>
              <a:buFont typeface="Arial" panose="020B0604020202020204" pitchFamily="34" charset="0"/>
              <a:buChar char="•"/>
            </a:pPr>
            <a:endParaRPr lang="en-US" altLang="en-US" sz="800"/>
          </a:p>
          <a:p>
            <a:pPr eaLnBrk="1" hangingPunct="1">
              <a:spcBef>
                <a:spcPct val="0"/>
              </a:spcBef>
              <a:buClrTx/>
              <a:buSzTx/>
              <a:buFontTx/>
              <a:buNone/>
            </a:pPr>
            <a:endParaRPr lang="en-US" altLang="en-US" sz="2000"/>
          </a:p>
        </p:txBody>
      </p:sp>
      <p:sp>
        <p:nvSpPr>
          <p:cNvPr id="21510"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5E33C63E-88F1-4FB7-B912-9B43D3E0745A}" type="slidenum">
              <a:rPr lang="en-US" altLang="en-US" sz="1600" smtClean="0">
                <a:latin typeface="Trebuchet MS" panose="020B0603020202020204" pitchFamily="34" charset="0"/>
              </a:rPr>
              <a:pPr>
                <a:spcBef>
                  <a:spcPct val="0"/>
                </a:spcBef>
                <a:buClrTx/>
                <a:buSzTx/>
                <a:buFontTx/>
                <a:buNone/>
              </a:pPr>
              <a:t>8</a:t>
            </a:fld>
            <a:endParaRPr lang="en-US" altLang="en-US" sz="1600">
              <a:latin typeface="Trebuchet MS" panose="020B06030202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1">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od">
  <a:themeElements>
    <a:clrScheme name="Custom 2">
      <a:dk1>
        <a:sysClr val="windowText" lastClr="000000"/>
      </a:dk1>
      <a:lt1>
        <a:sysClr val="window" lastClr="FFFFFF"/>
      </a:lt1>
      <a:dk2>
        <a:srgbClr val="69676D"/>
      </a:dk2>
      <a:lt2>
        <a:srgbClr val="C9C2D1"/>
      </a:lt2>
      <a:accent1>
        <a:srgbClr val="0070C0"/>
      </a:accent1>
      <a:accent2>
        <a:srgbClr val="08137E"/>
      </a:accent2>
      <a:accent3>
        <a:srgbClr val="FFC000"/>
      </a:accent3>
      <a:accent4>
        <a:srgbClr val="6585CF"/>
      </a:accent4>
      <a:accent5>
        <a:srgbClr val="7E6BC9"/>
      </a:accent5>
      <a:accent6>
        <a:srgbClr val="A379BB"/>
      </a:accent6>
      <a:hlink>
        <a:srgbClr val="410082"/>
      </a:hlink>
      <a:folHlink>
        <a:srgbClr val="932968"/>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Theme_Mod_theme</Template>
  <TotalTime>21405</TotalTime>
  <Words>6469</Words>
  <Application>Microsoft Office PowerPoint</Application>
  <PresentationFormat>On-screen Show (4:3)</PresentationFormat>
  <Paragraphs>451</Paragraphs>
  <Slides>57</Slides>
  <Notes>56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Arial</vt:lpstr>
      <vt:lpstr>Batang</vt:lpstr>
      <vt:lpstr>Bradley Hand ITC</vt:lpstr>
      <vt:lpstr>Calibri</vt:lpstr>
      <vt:lpstr>Courier New</vt:lpstr>
      <vt:lpstr>Helvetica</vt:lpstr>
      <vt:lpstr>Tahoma</vt:lpstr>
      <vt:lpstr>Times New Roman</vt:lpstr>
      <vt:lpstr>Trebuchet MS</vt:lpstr>
      <vt:lpstr>Wingdings</vt:lpstr>
      <vt:lpstr>ヒラギノ角ゴ Pro W3</vt:lpstr>
      <vt:lpstr>Mod</vt:lpstr>
      <vt:lpstr>Club Treasurer Seminar Presented at Indiana Lions Leadership Conference November 5, 2016 – Plainfield, IN Presented by PDG Marty Juel </vt:lpstr>
      <vt:lpstr>PowerPoint Presentation</vt:lpstr>
      <vt:lpstr>Club Leadership Teamwork</vt:lpstr>
      <vt:lpstr>Club Treasurer Responsibilities</vt:lpstr>
      <vt:lpstr>Club Treasurer Responsibilities</vt:lpstr>
      <vt:lpstr>“MyLCI”</vt:lpstr>
      <vt:lpstr>“MyLCI” and the Club Treasurer</vt:lpstr>
      <vt:lpstr>“MyLCI” and the Club Treasurer</vt:lpstr>
      <vt:lpstr>"MyLCI" Preview</vt:lpstr>
      <vt:lpstr>"MyLCI" Preview</vt:lpstr>
      <vt:lpstr>PowerPoint Presentation</vt:lpstr>
      <vt:lpstr>PowerPoint Presentation</vt:lpstr>
      <vt:lpstr>PowerPoint Presentation</vt:lpstr>
      <vt:lpstr>PowerPoint Presentation</vt:lpstr>
      <vt:lpstr>PowerPoint Presentation</vt:lpstr>
      <vt:lpstr>"MyLCI" Preview</vt:lpstr>
      <vt:lpstr>PowerPoint Presentation</vt:lpstr>
      <vt:lpstr>PowerPoint Presentation</vt:lpstr>
      <vt:lpstr>"MyLCI" Preview</vt:lpstr>
      <vt:lpstr>PowerPoint Presentation</vt:lpstr>
      <vt:lpstr>"MyLCI" Preview</vt:lpstr>
      <vt:lpstr>Online Statements</vt:lpstr>
      <vt:lpstr>PowerPoint Presentation</vt:lpstr>
      <vt:lpstr>PowerPoint Presentation</vt:lpstr>
      <vt:lpstr>PowerPoint Presentation</vt:lpstr>
      <vt:lpstr>PowerPoint Presentation</vt:lpstr>
      <vt:lpstr>PowerPoint Presentation</vt:lpstr>
      <vt:lpstr>Online Payments</vt:lpstr>
      <vt:lpstr>PowerPoint Presentation</vt:lpstr>
      <vt:lpstr>"MyLCI" Preview</vt:lpstr>
      <vt:lpstr>PowerPoint Presentation</vt:lpstr>
      <vt:lpstr>Club Treasurer FAQs</vt:lpstr>
      <vt:lpstr>Club Treasurer FAQs</vt:lpstr>
      <vt:lpstr>Club Treasurer FAQs</vt:lpstr>
      <vt:lpstr>Club Treasurer FAQs</vt:lpstr>
      <vt:lpstr>Club Treasurer FAQs</vt:lpstr>
      <vt:lpstr>PowerPoint Presentation</vt:lpstr>
      <vt:lpstr>PowerPoint Presentation</vt:lpstr>
      <vt:lpstr>Effective Meetings Webinar in January 2014</vt:lpstr>
      <vt:lpstr>PowerPoint Presentation</vt:lpstr>
      <vt:lpstr>PowerPoint Presentation</vt:lpstr>
      <vt:lpstr>PowerPoint Presentation</vt:lpstr>
      <vt:lpstr>PowerPoint Presentation</vt:lpstr>
      <vt:lpstr>PowerPoint Presentation</vt:lpstr>
      <vt:lpstr>PowerPoint Presentation</vt:lpstr>
      <vt:lpstr>Payment Request</vt:lpstr>
      <vt:lpstr>Document Link- </vt:lpstr>
      <vt:lpstr>PowerPoint Presentation</vt:lpstr>
      <vt:lpstr>PowerPoint Presentation</vt:lpstr>
      <vt:lpstr>Fed EIN Number</vt:lpstr>
      <vt:lpstr>Filing Requirements</vt:lpstr>
      <vt:lpstr>Incororation Benefits</vt:lpstr>
      <vt:lpstr>Budgets</vt:lpstr>
      <vt:lpstr>PowerPoint Presentation</vt:lpstr>
      <vt:lpstr>PowerPoint Presentation</vt:lpstr>
      <vt:lpstr>Thank You!!</vt:lpstr>
      <vt:lpstr>PowerPoint Presentation</vt:lpstr>
    </vt:vector>
  </TitlesOfParts>
  <Company>Lions Clubs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MMcGhee</dc:creator>
  <cp:lastModifiedBy>Marty Juel</cp:lastModifiedBy>
  <cp:revision>391</cp:revision>
  <cp:lastPrinted>2014-06-04T16:59:26Z</cp:lastPrinted>
  <dcterms:created xsi:type="dcterms:W3CDTF">2012-03-02T21:51:56Z</dcterms:created>
  <dcterms:modified xsi:type="dcterms:W3CDTF">2016-11-02T12:39:22Z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Club Treasurer Training May9</vt:lpwstr>
  </property>
  <property fmtid="{D5CDD505-2E9C-101B-9397-08002B2CF9AE}" pid="4" name="ArticulateGUID">
    <vt:lpwstr>D48ACF4A-6EFE-4D80-8874-93AFCBE05A88</vt:lpwstr>
  </property>
  <property fmtid="{D5CDD505-2E9C-101B-9397-08002B2CF9AE}" pid="5" name="ArticulateProjectFull">
    <vt:lpwstr>O:\Leadership\Curriculum\Webinars\2013-2014 EL WEBINARS\Club Treasurer Training\EN Web Posting Materials\WEB Version Club Treasurer  2014-2015.ppta</vt:lpwstr>
  </property>
</Properties>
</file>